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61" r:id="rId3"/>
    <p:sldId id="267" r:id="rId4"/>
    <p:sldId id="264" r:id="rId5"/>
    <p:sldId id="259" r:id="rId6"/>
    <p:sldId id="263" r:id="rId7"/>
    <p:sldId id="258" r:id="rId8"/>
    <p:sldId id="262" r:id="rId9"/>
    <p:sldId id="257" r:id="rId10"/>
    <p:sldId id="266" r:id="rId11"/>
    <p:sldId id="260" r:id="rId12"/>
    <p:sldId id="269" r:id="rId13"/>
    <p:sldId id="270" r:id="rId14"/>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15" autoAdjust="0"/>
    <p:restoredTop sz="94660"/>
  </p:normalViewPr>
  <p:slideViewPr>
    <p:cSldViewPr>
      <p:cViewPr varScale="1">
        <p:scale>
          <a:sx n="69" d="100"/>
          <a:sy n="69" d="100"/>
        </p:scale>
        <p:origin x="-858"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5CEF311-C5BC-4CEF-9B60-F08E06AEF9EE}" type="datetimeFigureOut">
              <a:rPr lang="it-IT" smtClean="0"/>
              <a:t>06/04/2017</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C98C90-9AA7-4D1C-A9AF-77DC6205A0CC}" type="slidenum">
              <a:rPr lang="it-IT" smtClean="0"/>
              <a:t>‹N›</a:t>
            </a:fld>
            <a:endParaRPr lang="it-IT"/>
          </a:p>
        </p:txBody>
      </p:sp>
    </p:spTree>
    <p:extLst>
      <p:ext uri="{BB962C8B-B14F-4D97-AF65-F5344CB8AC3E}">
        <p14:creationId xmlns:p14="http://schemas.microsoft.com/office/powerpoint/2010/main" val="1123191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Prevenire e rimediare </a:t>
            </a:r>
            <a:endParaRPr lang="it-IT" dirty="0"/>
          </a:p>
        </p:txBody>
      </p:sp>
      <p:sp>
        <p:nvSpPr>
          <p:cNvPr id="4" name="Segnaposto numero diapositiva 3"/>
          <p:cNvSpPr>
            <a:spLocks noGrp="1"/>
          </p:cNvSpPr>
          <p:nvPr>
            <p:ph type="sldNum" sz="quarter" idx="10"/>
          </p:nvPr>
        </p:nvSpPr>
        <p:spPr/>
        <p:txBody>
          <a:bodyPr/>
          <a:lstStyle/>
          <a:p>
            <a:fld id="{05C98C90-9AA7-4D1C-A9AF-77DC6205A0CC}" type="slidenum">
              <a:rPr lang="it-IT" smtClean="0"/>
              <a:t>1</a:t>
            </a:fld>
            <a:endParaRPr lang="it-IT"/>
          </a:p>
        </p:txBody>
      </p:sp>
    </p:spTree>
    <p:extLst>
      <p:ext uri="{BB962C8B-B14F-4D97-AF65-F5344CB8AC3E}">
        <p14:creationId xmlns:p14="http://schemas.microsoft.com/office/powerpoint/2010/main" val="3441851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Tessuto industriale è molto ricco e disposto a finanziare progetti per l’utilizzare i rifiuti</a:t>
            </a:r>
            <a:r>
              <a:rPr lang="it-IT" baseline="0" dirty="0" smtClean="0"/>
              <a:t> come una risorsa anche in collaborazione con la regione Lombardia</a:t>
            </a:r>
          </a:p>
          <a:p>
            <a:r>
              <a:rPr lang="it-IT" baseline="0" dirty="0" smtClean="0"/>
              <a:t>Elevata sensibilità ai problemi ambientali</a:t>
            </a:r>
          </a:p>
        </p:txBody>
      </p:sp>
      <p:sp>
        <p:nvSpPr>
          <p:cNvPr id="4" name="Segnaposto numero diapositiva 3"/>
          <p:cNvSpPr>
            <a:spLocks noGrp="1"/>
          </p:cNvSpPr>
          <p:nvPr>
            <p:ph type="sldNum" sz="quarter" idx="10"/>
          </p:nvPr>
        </p:nvSpPr>
        <p:spPr/>
        <p:txBody>
          <a:bodyPr/>
          <a:lstStyle/>
          <a:p>
            <a:fld id="{05C98C90-9AA7-4D1C-A9AF-77DC6205A0CC}" type="slidenum">
              <a:rPr lang="it-IT" smtClean="0"/>
              <a:t>2</a:t>
            </a:fld>
            <a:endParaRPr lang="it-IT"/>
          </a:p>
        </p:txBody>
      </p:sp>
    </p:spTree>
    <p:extLst>
      <p:ext uri="{BB962C8B-B14F-4D97-AF65-F5344CB8AC3E}">
        <p14:creationId xmlns:p14="http://schemas.microsoft.com/office/powerpoint/2010/main" val="4070206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smtClean="0">
                <a:solidFill>
                  <a:schemeClr val="tx1"/>
                </a:solidFill>
                <a:effectLst/>
                <a:latin typeface="+mn-lt"/>
                <a:ea typeface="+mn-ea"/>
                <a:cs typeface="+mn-cs"/>
              </a:rPr>
              <a:t>Il progetto riguarda lo sviluppo sperimentale di un innovativo composito nano-strutturato termo e fono isolante a base di allumina, vetro cellulare e ceneri leggere (dette </a:t>
            </a:r>
            <a:r>
              <a:rPr lang="it-IT" sz="1200" kern="1200" dirty="0" err="1" smtClean="0">
                <a:solidFill>
                  <a:schemeClr val="tx1"/>
                </a:solidFill>
                <a:effectLst/>
                <a:latin typeface="+mn-lt"/>
                <a:ea typeface="+mn-ea"/>
                <a:cs typeface="+mn-cs"/>
              </a:rPr>
              <a:t>fly</a:t>
            </a:r>
            <a:r>
              <a:rPr lang="it-IT" sz="1200" kern="1200" dirty="0" smtClean="0">
                <a:solidFill>
                  <a:schemeClr val="tx1"/>
                </a:solidFill>
                <a:effectLst/>
                <a:latin typeface="+mn-lt"/>
                <a:ea typeface="+mn-ea"/>
                <a:cs typeface="+mn-cs"/>
              </a:rPr>
              <a:t> </a:t>
            </a:r>
            <a:r>
              <a:rPr lang="it-IT" sz="1200" kern="1200" dirty="0" err="1" smtClean="0">
                <a:solidFill>
                  <a:schemeClr val="tx1"/>
                </a:solidFill>
                <a:effectLst/>
                <a:latin typeface="+mn-lt"/>
                <a:ea typeface="+mn-ea"/>
                <a:cs typeface="+mn-cs"/>
              </a:rPr>
              <a:t>ashes</a:t>
            </a:r>
            <a:r>
              <a:rPr lang="it-IT" sz="1200" kern="1200" dirty="0" smtClean="0">
                <a:solidFill>
                  <a:schemeClr val="tx1"/>
                </a:solidFill>
                <a:effectLst/>
                <a:latin typeface="+mn-lt"/>
                <a:ea typeface="+mn-ea"/>
                <a:cs typeface="+mn-cs"/>
              </a:rPr>
              <a:t>) inertizzate (l’inerte è denominato COSMOS) mediante l’integrazione nel processo di uno specifico sistema di monitoraggio termoacustico al fine di ottenere un materiale con caratteristiche adattabili di volta in volta al particolare scenario applicativo.</a:t>
            </a:r>
          </a:p>
          <a:p>
            <a:r>
              <a:rPr lang="it-IT" sz="1200" kern="1200" dirty="0" smtClean="0">
                <a:solidFill>
                  <a:schemeClr val="tx1"/>
                </a:solidFill>
                <a:effectLst/>
                <a:latin typeface="+mn-lt"/>
                <a:ea typeface="+mn-ea"/>
                <a:cs typeface="+mn-cs"/>
              </a:rPr>
              <a:t> </a:t>
            </a:r>
          </a:p>
          <a:p>
            <a:endParaRPr lang="it-IT" dirty="0"/>
          </a:p>
        </p:txBody>
      </p:sp>
      <p:sp>
        <p:nvSpPr>
          <p:cNvPr id="4" name="Segnaposto numero diapositiva 3"/>
          <p:cNvSpPr>
            <a:spLocks noGrp="1"/>
          </p:cNvSpPr>
          <p:nvPr>
            <p:ph type="sldNum" sz="quarter" idx="10"/>
          </p:nvPr>
        </p:nvSpPr>
        <p:spPr/>
        <p:txBody>
          <a:bodyPr/>
          <a:lstStyle/>
          <a:p>
            <a:fld id="{05C98C90-9AA7-4D1C-A9AF-77DC6205A0CC}" type="slidenum">
              <a:rPr lang="it-IT" smtClean="0"/>
              <a:t>4</a:t>
            </a:fld>
            <a:endParaRPr lang="it-IT"/>
          </a:p>
        </p:txBody>
      </p:sp>
    </p:spTree>
    <p:extLst>
      <p:ext uri="{BB962C8B-B14F-4D97-AF65-F5344CB8AC3E}">
        <p14:creationId xmlns:p14="http://schemas.microsoft.com/office/powerpoint/2010/main" val="1806065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A72B559C-8D0C-451B-8BB0-BEFD5F7F7621}" type="datetimeFigureOut">
              <a:rPr lang="it-IT" smtClean="0"/>
              <a:t>06/04/2017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8AAEF2C5-9B91-4BE8-AEEC-B15E7EA77D88}" type="slidenum">
              <a:rPr lang="it-IT" smtClean="0"/>
              <a:t>‹N›</a:t>
            </a:fld>
            <a:endParaRPr lang="it-IT"/>
          </a:p>
        </p:txBody>
      </p:sp>
    </p:spTree>
    <p:extLst>
      <p:ext uri="{BB962C8B-B14F-4D97-AF65-F5344CB8AC3E}">
        <p14:creationId xmlns:p14="http://schemas.microsoft.com/office/powerpoint/2010/main" val="6283122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A72B559C-8D0C-451B-8BB0-BEFD5F7F7621}" type="datetimeFigureOut">
              <a:rPr lang="it-IT" smtClean="0"/>
              <a:t>06/04/2017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8AAEF2C5-9B91-4BE8-AEEC-B15E7EA77D88}" type="slidenum">
              <a:rPr lang="it-IT" smtClean="0"/>
              <a:t>‹N›</a:t>
            </a:fld>
            <a:endParaRPr lang="it-IT"/>
          </a:p>
        </p:txBody>
      </p:sp>
    </p:spTree>
    <p:extLst>
      <p:ext uri="{BB962C8B-B14F-4D97-AF65-F5344CB8AC3E}">
        <p14:creationId xmlns:p14="http://schemas.microsoft.com/office/powerpoint/2010/main" val="35081512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A72B559C-8D0C-451B-8BB0-BEFD5F7F7621}" type="datetimeFigureOut">
              <a:rPr lang="it-IT" smtClean="0"/>
              <a:t>06/04/2017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8AAEF2C5-9B91-4BE8-AEEC-B15E7EA77D88}" type="slidenum">
              <a:rPr lang="it-IT" smtClean="0"/>
              <a:t>‹N›</a:t>
            </a:fld>
            <a:endParaRPr lang="it-IT"/>
          </a:p>
        </p:txBody>
      </p:sp>
    </p:spTree>
    <p:extLst>
      <p:ext uri="{BB962C8B-B14F-4D97-AF65-F5344CB8AC3E}">
        <p14:creationId xmlns:p14="http://schemas.microsoft.com/office/powerpoint/2010/main" val="27079547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A72B559C-8D0C-451B-8BB0-BEFD5F7F7621}" type="datetimeFigureOut">
              <a:rPr lang="it-IT" smtClean="0"/>
              <a:t>06/04/2017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8AAEF2C5-9B91-4BE8-AEEC-B15E7EA77D88}" type="slidenum">
              <a:rPr lang="it-IT" smtClean="0"/>
              <a:t>‹N›</a:t>
            </a:fld>
            <a:endParaRPr lang="it-IT"/>
          </a:p>
        </p:txBody>
      </p:sp>
    </p:spTree>
    <p:extLst>
      <p:ext uri="{BB962C8B-B14F-4D97-AF65-F5344CB8AC3E}">
        <p14:creationId xmlns:p14="http://schemas.microsoft.com/office/powerpoint/2010/main" val="25184278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A72B559C-8D0C-451B-8BB0-BEFD5F7F7621}" type="datetimeFigureOut">
              <a:rPr lang="it-IT" smtClean="0"/>
              <a:t>06/04/2017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8AAEF2C5-9B91-4BE8-AEEC-B15E7EA77D88}" type="slidenum">
              <a:rPr lang="it-IT" smtClean="0"/>
              <a:t>‹N›</a:t>
            </a:fld>
            <a:endParaRPr lang="it-IT"/>
          </a:p>
        </p:txBody>
      </p:sp>
    </p:spTree>
    <p:extLst>
      <p:ext uri="{BB962C8B-B14F-4D97-AF65-F5344CB8AC3E}">
        <p14:creationId xmlns:p14="http://schemas.microsoft.com/office/powerpoint/2010/main" val="25459350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A72B559C-8D0C-451B-8BB0-BEFD5F7F7621}" type="datetimeFigureOut">
              <a:rPr lang="it-IT" smtClean="0"/>
              <a:t>06/04/2017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8AAEF2C5-9B91-4BE8-AEEC-B15E7EA77D88}" type="slidenum">
              <a:rPr lang="it-IT" smtClean="0"/>
              <a:t>‹N›</a:t>
            </a:fld>
            <a:endParaRPr lang="it-IT"/>
          </a:p>
        </p:txBody>
      </p:sp>
    </p:spTree>
    <p:extLst>
      <p:ext uri="{BB962C8B-B14F-4D97-AF65-F5344CB8AC3E}">
        <p14:creationId xmlns:p14="http://schemas.microsoft.com/office/powerpoint/2010/main" val="37234731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A72B559C-8D0C-451B-8BB0-BEFD5F7F7621}" type="datetimeFigureOut">
              <a:rPr lang="it-IT" smtClean="0"/>
              <a:t>06/04/2017</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8AAEF2C5-9B91-4BE8-AEEC-B15E7EA77D88}" type="slidenum">
              <a:rPr lang="it-IT" smtClean="0"/>
              <a:t>‹N›</a:t>
            </a:fld>
            <a:endParaRPr lang="it-IT"/>
          </a:p>
        </p:txBody>
      </p:sp>
    </p:spTree>
    <p:extLst>
      <p:ext uri="{BB962C8B-B14F-4D97-AF65-F5344CB8AC3E}">
        <p14:creationId xmlns:p14="http://schemas.microsoft.com/office/powerpoint/2010/main" val="705388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A72B559C-8D0C-451B-8BB0-BEFD5F7F7621}" type="datetimeFigureOut">
              <a:rPr lang="it-IT" smtClean="0"/>
              <a:t>06/04/2017</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8AAEF2C5-9B91-4BE8-AEEC-B15E7EA77D88}" type="slidenum">
              <a:rPr lang="it-IT" smtClean="0"/>
              <a:t>‹N›</a:t>
            </a:fld>
            <a:endParaRPr lang="it-IT"/>
          </a:p>
        </p:txBody>
      </p:sp>
    </p:spTree>
    <p:extLst>
      <p:ext uri="{BB962C8B-B14F-4D97-AF65-F5344CB8AC3E}">
        <p14:creationId xmlns:p14="http://schemas.microsoft.com/office/powerpoint/2010/main" val="6519549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A72B559C-8D0C-451B-8BB0-BEFD5F7F7621}" type="datetimeFigureOut">
              <a:rPr lang="it-IT" smtClean="0"/>
              <a:t>06/04/2017</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8AAEF2C5-9B91-4BE8-AEEC-B15E7EA77D88}" type="slidenum">
              <a:rPr lang="it-IT" smtClean="0"/>
              <a:t>‹N›</a:t>
            </a:fld>
            <a:endParaRPr lang="it-IT"/>
          </a:p>
        </p:txBody>
      </p:sp>
    </p:spTree>
    <p:extLst>
      <p:ext uri="{BB962C8B-B14F-4D97-AF65-F5344CB8AC3E}">
        <p14:creationId xmlns:p14="http://schemas.microsoft.com/office/powerpoint/2010/main" val="18963777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A72B559C-8D0C-451B-8BB0-BEFD5F7F7621}" type="datetimeFigureOut">
              <a:rPr lang="it-IT" smtClean="0"/>
              <a:t>06/04/2017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8AAEF2C5-9B91-4BE8-AEEC-B15E7EA77D88}" type="slidenum">
              <a:rPr lang="it-IT" smtClean="0"/>
              <a:t>‹N›</a:t>
            </a:fld>
            <a:endParaRPr lang="it-IT"/>
          </a:p>
        </p:txBody>
      </p:sp>
    </p:spTree>
    <p:extLst>
      <p:ext uri="{BB962C8B-B14F-4D97-AF65-F5344CB8AC3E}">
        <p14:creationId xmlns:p14="http://schemas.microsoft.com/office/powerpoint/2010/main" val="32260422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A72B559C-8D0C-451B-8BB0-BEFD5F7F7621}" type="datetimeFigureOut">
              <a:rPr lang="it-IT" smtClean="0"/>
              <a:t>06/04/2017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8AAEF2C5-9B91-4BE8-AEEC-B15E7EA77D88}" type="slidenum">
              <a:rPr lang="it-IT" smtClean="0"/>
              <a:t>‹N›</a:t>
            </a:fld>
            <a:endParaRPr lang="it-IT"/>
          </a:p>
        </p:txBody>
      </p:sp>
    </p:spTree>
    <p:extLst>
      <p:ext uri="{BB962C8B-B14F-4D97-AF65-F5344CB8AC3E}">
        <p14:creationId xmlns:p14="http://schemas.microsoft.com/office/powerpoint/2010/main" val="41707358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2B559C-8D0C-451B-8BB0-BEFD5F7F7621}" type="datetimeFigureOut">
              <a:rPr lang="it-IT" smtClean="0"/>
              <a:t>06/04/2017</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AEF2C5-9B91-4BE8-AEEC-B15E7EA77D88}" type="slidenum">
              <a:rPr lang="it-IT" smtClean="0"/>
              <a:t>‹N›</a:t>
            </a:fld>
            <a:endParaRPr lang="it-IT"/>
          </a:p>
        </p:txBody>
      </p:sp>
    </p:spTree>
    <p:extLst>
      <p:ext uri="{BB962C8B-B14F-4D97-AF65-F5344CB8AC3E}">
        <p14:creationId xmlns:p14="http://schemas.microsoft.com/office/powerpoint/2010/main" val="20067028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image" Target="../media/image51.png"/><Relationship Id="rId2" Type="http://schemas.openxmlformats.org/officeDocument/2006/relationships/image" Target="../media/image62.png"/><Relationship Id="rId1" Type="http://schemas.openxmlformats.org/officeDocument/2006/relationships/slideLayout" Target="../slideLayouts/slideLayout7.xml"/><Relationship Id="rId6" Type="http://schemas.openxmlformats.org/officeDocument/2006/relationships/image" Target="../media/image66.png"/><Relationship Id="rId5" Type="http://schemas.openxmlformats.org/officeDocument/2006/relationships/image" Target="../media/image65.jpeg"/><Relationship Id="rId4" Type="http://schemas.openxmlformats.org/officeDocument/2006/relationships/image" Target="../media/image64.jpeg"/></Relationships>
</file>

<file path=ppt/slides/_rels/slide12.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png"/><Relationship Id="rId1" Type="http://schemas.openxmlformats.org/officeDocument/2006/relationships/slideLayout" Target="../slideLayouts/slideLayout7.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11.gif"/><Relationship Id="rId13" Type="http://schemas.openxmlformats.org/officeDocument/2006/relationships/image" Target="../media/image16.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jpeg"/><Relationship Id="rId17" Type="http://schemas.openxmlformats.org/officeDocument/2006/relationships/image" Target="../media/image20.png"/><Relationship Id="rId2" Type="http://schemas.openxmlformats.org/officeDocument/2006/relationships/image" Target="../media/image5.png"/><Relationship Id="rId16" Type="http://schemas.openxmlformats.org/officeDocument/2006/relationships/image" Target="../media/image19.jpeg"/><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5" Type="http://schemas.openxmlformats.org/officeDocument/2006/relationships/image" Target="../media/image1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7.png"/></Relationships>
</file>

<file path=ppt/slides/_rels/slide4.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3" Type="http://schemas.openxmlformats.org/officeDocument/2006/relationships/image" Target="../media/image21.wmf"/><Relationship Id="rId7" Type="http://schemas.openxmlformats.org/officeDocument/2006/relationships/image" Target="../media/image25.jpeg"/><Relationship Id="rId12" Type="http://schemas.openxmlformats.org/officeDocument/2006/relationships/image" Target="../media/image30.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24.png"/><Relationship Id="rId11" Type="http://schemas.openxmlformats.org/officeDocument/2006/relationships/image" Target="../media/image29.emf"/><Relationship Id="rId5" Type="http://schemas.openxmlformats.org/officeDocument/2006/relationships/image" Target="../media/image23.emf"/><Relationship Id="rId10" Type="http://schemas.openxmlformats.org/officeDocument/2006/relationships/image" Target="../media/image28.jpeg"/><Relationship Id="rId4" Type="http://schemas.openxmlformats.org/officeDocument/2006/relationships/image" Target="../media/image22.jpeg"/><Relationship Id="rId9" Type="http://schemas.openxmlformats.org/officeDocument/2006/relationships/image" Target="../media/image27.png"/><Relationship Id="rId14" Type="http://schemas.openxmlformats.org/officeDocument/2006/relationships/image" Target="../media/image32.png"/></Relationships>
</file>

<file path=ppt/slides/_rels/slide5.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emf"/><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7.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png"/></Relationships>
</file>

<file path=ppt/slides/_rels/slide7.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jpeg"/><Relationship Id="rId7" Type="http://schemas.openxmlformats.org/officeDocument/2006/relationships/image" Target="../media/image50.png"/><Relationship Id="rId2" Type="http://schemas.openxmlformats.org/officeDocument/2006/relationships/image" Target="../media/image45.png"/><Relationship Id="rId1" Type="http://schemas.openxmlformats.org/officeDocument/2006/relationships/slideLayout" Target="../slideLayouts/slideLayout7.xml"/><Relationship Id="rId6" Type="http://schemas.openxmlformats.org/officeDocument/2006/relationships/image" Target="../media/image49.jpeg"/><Relationship Id="rId5" Type="http://schemas.openxmlformats.org/officeDocument/2006/relationships/image" Target="../media/image48.png"/><Relationship Id="rId4" Type="http://schemas.openxmlformats.org/officeDocument/2006/relationships/image" Target="../media/image47.png"/></Relationships>
</file>

<file path=ppt/slides/_rels/slide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7.xml"/><Relationship Id="rId5" Type="http://schemas.openxmlformats.org/officeDocument/2006/relationships/image" Target="../media/image55.jpeg"/><Relationship Id="rId4" Type="http://schemas.openxmlformats.org/officeDocument/2006/relationships/image" Target="../media/image54.png"/></Relationships>
</file>

<file path=ppt/slides/_rels/slide9.xml.rels><?xml version="1.0" encoding="UTF-8" standalone="yes"?>
<Relationships xmlns="http://schemas.openxmlformats.org/package/2006/relationships"><Relationship Id="rId3" Type="http://schemas.openxmlformats.org/officeDocument/2006/relationships/image" Target="../media/image57.jpg"/><Relationship Id="rId7" Type="http://schemas.openxmlformats.org/officeDocument/2006/relationships/image" Target="../media/image51.png"/><Relationship Id="rId2" Type="http://schemas.openxmlformats.org/officeDocument/2006/relationships/image" Target="../media/image56.png"/><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1" name="Picture 7" descr="Chem4Tec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332656"/>
            <a:ext cx="6115050" cy="1285876"/>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08973" y="476672"/>
            <a:ext cx="1895476" cy="1062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asellaDiTesto 1"/>
          <p:cNvSpPr txBox="1"/>
          <p:nvPr/>
        </p:nvSpPr>
        <p:spPr>
          <a:xfrm>
            <a:off x="2323209" y="6436599"/>
            <a:ext cx="3943002" cy="338554"/>
          </a:xfrm>
          <a:prstGeom prst="rect">
            <a:avLst/>
          </a:prstGeom>
          <a:noFill/>
        </p:spPr>
        <p:txBody>
          <a:bodyPr wrap="none" rtlCol="0">
            <a:spAutoFit/>
          </a:bodyPr>
          <a:lstStyle/>
          <a:p>
            <a:r>
              <a:rPr lang="it-IT" sz="1600" b="1" i="1" dirty="0" smtClean="0"/>
              <a:t>Mariangiola </a:t>
            </a:r>
            <a:r>
              <a:rPr lang="it-IT" sz="1600" b="1" i="1" dirty="0" err="1" smtClean="0"/>
              <a:t>Brisotto</a:t>
            </a:r>
            <a:r>
              <a:rPr lang="it-IT" sz="1600" b="1" i="1" dirty="0" smtClean="0"/>
              <a:t>, 6 aprile 2017 - Firenze </a:t>
            </a:r>
            <a:endParaRPr lang="it-IT" sz="1600" b="1" i="1" dirty="0"/>
          </a:p>
        </p:txBody>
      </p:sp>
      <p:sp>
        <p:nvSpPr>
          <p:cNvPr id="3" name="CasellaDiTesto 2"/>
          <p:cNvSpPr txBox="1"/>
          <p:nvPr/>
        </p:nvSpPr>
        <p:spPr>
          <a:xfrm>
            <a:off x="-324544" y="1917778"/>
            <a:ext cx="9793088" cy="1323439"/>
          </a:xfrm>
          <a:prstGeom prst="rect">
            <a:avLst/>
          </a:prstGeom>
          <a:noFill/>
        </p:spPr>
        <p:txBody>
          <a:bodyPr wrap="square" rtlCol="0">
            <a:spAutoFit/>
          </a:bodyPr>
          <a:lstStyle/>
          <a:p>
            <a:pPr algn="ctr"/>
            <a:r>
              <a:rPr lang="it-IT" sz="4000" b="1" dirty="0" smtClean="0">
                <a:solidFill>
                  <a:schemeClr val="tx1">
                    <a:lumMod val="75000"/>
                    <a:lumOff val="25000"/>
                  </a:schemeClr>
                </a:solidFill>
              </a:rPr>
              <a:t>Progetti </a:t>
            </a:r>
            <a:r>
              <a:rPr lang="it-IT" sz="4000" b="1" dirty="0" smtClean="0">
                <a:solidFill>
                  <a:schemeClr val="tx1">
                    <a:lumMod val="75000"/>
                    <a:lumOff val="25000"/>
                  </a:schemeClr>
                </a:solidFill>
              </a:rPr>
              <a:t>dell’Unita </a:t>
            </a:r>
            <a:r>
              <a:rPr lang="it-IT" sz="4000" b="1" dirty="0" smtClean="0">
                <a:solidFill>
                  <a:schemeClr val="tx1">
                    <a:lumMod val="75000"/>
                    <a:lumOff val="25000"/>
                  </a:schemeClr>
                </a:solidFill>
              </a:rPr>
              <a:t>di </a:t>
            </a:r>
            <a:r>
              <a:rPr lang="it-IT" sz="4000" b="1" dirty="0" smtClean="0">
                <a:solidFill>
                  <a:schemeClr val="tx1">
                    <a:lumMod val="75000"/>
                    <a:lumOff val="25000"/>
                  </a:schemeClr>
                </a:solidFill>
              </a:rPr>
              <a:t>Ricerca </a:t>
            </a:r>
            <a:r>
              <a:rPr lang="it-IT" sz="4000" b="1" dirty="0" smtClean="0">
                <a:solidFill>
                  <a:schemeClr val="tx1">
                    <a:lumMod val="75000"/>
                    <a:lumOff val="25000"/>
                  </a:schemeClr>
                </a:solidFill>
              </a:rPr>
              <a:t>di Brescia per l’Ambiente</a:t>
            </a:r>
            <a:endParaRPr lang="it-IT" sz="4000" b="1" dirty="0">
              <a:solidFill>
                <a:schemeClr val="tx1">
                  <a:lumMod val="75000"/>
                  <a:lumOff val="25000"/>
                </a:schemeClr>
              </a:solidFill>
            </a:endParaRPr>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95482" y="3122764"/>
            <a:ext cx="4136758" cy="3114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6644879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5940152" y="0"/>
            <a:ext cx="3181819" cy="432048"/>
          </a:xfrm>
          <a:prstGeom prst="rect">
            <a:avLst/>
          </a:prstGeom>
          <a:solidFill>
            <a:schemeClr val="accent5">
              <a:lumMod val="40000"/>
              <a:lumOff val="60000"/>
            </a:schemeClr>
          </a:solidFill>
          <a:ln w="9525" cap="flat" cmpd="sng" algn="ctr">
            <a:solidFill>
              <a:srgbClr val="1AB39F">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3" name="Rettangolo 2"/>
          <p:cNvSpPr/>
          <p:nvPr/>
        </p:nvSpPr>
        <p:spPr>
          <a:xfrm>
            <a:off x="6012160" y="8531"/>
            <a:ext cx="3140603" cy="400110"/>
          </a:xfrm>
          <a:prstGeom prst="rect">
            <a:avLst/>
          </a:prstGeom>
          <a:noFill/>
          <a:ln w="9525" cap="flat" cmpd="sng" algn="ctr">
            <a:noFill/>
            <a:prstDash val="solid"/>
          </a:ln>
          <a:effectLst>
            <a:outerShdw blurRad="40000" dist="23000" dir="5400000" rotWithShape="0">
              <a:srgbClr val="000000">
                <a:alpha val="35000"/>
              </a:srgbClr>
            </a:outerShdw>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t-IT" sz="2000" b="1" i="0" u="none" strike="noStrike" kern="0" cap="none" spc="0" normalizeH="0" baseline="0" noProof="0" dirty="0" smtClean="0">
                <a:ln>
                  <a:noFill/>
                </a:ln>
                <a:solidFill>
                  <a:sysClr val="window" lastClr="FFFFFF"/>
                </a:solidFill>
                <a:effectLst/>
                <a:uLnTx/>
                <a:uFillTx/>
                <a:latin typeface="Arial" pitchFamily="34" charset="0"/>
                <a:ea typeface="+mn-ea"/>
                <a:cs typeface="Arial" pitchFamily="34" charset="0"/>
              </a:rPr>
              <a:t>MI ADATTI E L’ABBATTI</a:t>
            </a:r>
            <a:endParaRPr kumimoji="0" lang="it-IT" sz="2000" b="1" i="0" u="none" strike="noStrike" kern="0" cap="none" spc="0" normalizeH="0" baseline="0" noProof="0" dirty="0">
              <a:ln>
                <a:noFill/>
              </a:ln>
              <a:solidFill>
                <a:sysClr val="window" lastClr="FFFFFF"/>
              </a:solidFill>
              <a:effectLst/>
              <a:uLnTx/>
              <a:uFillTx/>
              <a:latin typeface="Arial" pitchFamily="34" charset="0"/>
              <a:ea typeface="+mn-ea"/>
              <a:cs typeface="Arial" pitchFamily="34" charset="0"/>
            </a:endParaRPr>
          </a:p>
        </p:txBody>
      </p:sp>
      <p:sp>
        <p:nvSpPr>
          <p:cNvPr id="4" name="CasellaDiTesto 3"/>
          <p:cNvSpPr txBox="1"/>
          <p:nvPr/>
        </p:nvSpPr>
        <p:spPr>
          <a:xfrm>
            <a:off x="186943" y="445871"/>
            <a:ext cx="8568952" cy="1938992"/>
          </a:xfrm>
          <a:prstGeom prst="rect">
            <a:avLst/>
          </a:prstGeom>
          <a:noFill/>
          <a:ln w="19050">
            <a:noFill/>
          </a:ln>
        </p:spPr>
        <p:txBody>
          <a:bodyPr wrap="square" rtlCol="0">
            <a:spAutoFit/>
          </a:bodyPr>
          <a:lstStyle/>
          <a:p>
            <a:pPr algn="just"/>
            <a:r>
              <a:rPr lang="en-GB" sz="2000" b="1" u="sng" dirty="0" smtClean="0"/>
              <a:t>OBIETTIVI DEL PROGETTO</a:t>
            </a:r>
            <a:endParaRPr lang="en-GB" sz="2000" b="1" u="sng" dirty="0"/>
          </a:p>
          <a:p>
            <a:pPr algn="just"/>
            <a:r>
              <a:rPr lang="it-IT" sz="2000" b="1" dirty="0" smtClean="0"/>
              <a:t>Il </a:t>
            </a:r>
            <a:r>
              <a:rPr lang="it-IT" sz="2000" b="1" dirty="0"/>
              <a:t>progetto si propone di realizzare nuovi sistemi per l’analisi e l’abbattimento di microinquinanti organici (PCB e fitofarmaci) ed inorganici (cromo esavalente e altri metalli pesanti), presenti in matrici acquose di campioni reali. Tali sistemi saranno basati sull’ingegnerizzazione di microsfere multifunzionali, capaci di combinare sensibilità, selettività, robustezza ed economicità.</a:t>
            </a:r>
            <a:endParaRPr lang="en-GB" sz="2000" b="1" dirty="0"/>
          </a:p>
        </p:txBody>
      </p:sp>
      <p:grpSp>
        <p:nvGrpSpPr>
          <p:cNvPr id="6" name="Group 257"/>
          <p:cNvGrpSpPr>
            <a:grpSpLocks/>
          </p:cNvGrpSpPr>
          <p:nvPr/>
        </p:nvGrpSpPr>
        <p:grpSpPr bwMode="auto">
          <a:xfrm>
            <a:off x="971600" y="2636913"/>
            <a:ext cx="7435653" cy="2953248"/>
            <a:chOff x="-54856" y="1881052"/>
            <a:chExt cx="8540560" cy="3831548"/>
          </a:xfrm>
        </p:grpSpPr>
        <p:pic>
          <p:nvPicPr>
            <p:cNvPr id="7" name="Picture 253"/>
            <p:cNvPicPr>
              <a:picLocks noChangeAspect="1"/>
            </p:cNvPicPr>
            <p:nvPr/>
          </p:nvPicPr>
          <p:blipFill>
            <a:blip r:embed="rId2" cstate="print">
              <a:extLst>
                <a:ext uri="{28A0092B-C50C-407E-A947-70E740481C1C}">
                  <a14:useLocalDpi xmlns:a14="http://schemas.microsoft.com/office/drawing/2010/main" val="0"/>
                </a:ext>
              </a:extLst>
            </a:blip>
            <a:srcRect l="31940" t="31642" r="45305" b="39517"/>
            <a:stretch>
              <a:fillRect/>
            </a:stretch>
          </p:blipFill>
          <p:spPr bwMode="auto">
            <a:xfrm>
              <a:off x="108045" y="2062178"/>
              <a:ext cx="2834640" cy="2694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Group 3"/>
            <p:cNvGrpSpPr>
              <a:grpSpLocks/>
            </p:cNvGrpSpPr>
            <p:nvPr/>
          </p:nvGrpSpPr>
          <p:grpSpPr bwMode="auto">
            <a:xfrm>
              <a:off x="1773944" y="1985561"/>
              <a:ext cx="6711760" cy="3067486"/>
              <a:chOff x="2080785" y="1809314"/>
              <a:chExt cx="6711760" cy="3067486"/>
            </a:xfrm>
          </p:grpSpPr>
          <p:sp>
            <p:nvSpPr>
              <p:cNvPr id="11" name="TextBox 5"/>
              <p:cNvSpPr txBox="1">
                <a:spLocks noChangeArrowheads="1"/>
              </p:cNvSpPr>
              <p:nvPr/>
            </p:nvSpPr>
            <p:spPr bwMode="auto">
              <a:xfrm>
                <a:off x="5186637" y="2286000"/>
                <a:ext cx="18288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Bradley Hand ITC" pitchFamily="66" charset="0"/>
                    <a:ea typeface="ＭＳ Ｐゴシック" pitchFamily="34" charset="-128"/>
                  </a:defRPr>
                </a:lvl1pPr>
                <a:lvl2pPr marL="742950" indent="-285750" eaLnBrk="0" hangingPunct="0">
                  <a:defRPr sz="2400">
                    <a:solidFill>
                      <a:schemeClr val="tx1"/>
                    </a:solidFill>
                    <a:latin typeface="Bradley Hand ITC" pitchFamily="66" charset="0"/>
                    <a:ea typeface="ＭＳ Ｐゴシック" pitchFamily="34" charset="-128"/>
                  </a:defRPr>
                </a:lvl2pPr>
                <a:lvl3pPr marL="1143000" indent="-228600" eaLnBrk="0" hangingPunct="0">
                  <a:defRPr sz="2400">
                    <a:solidFill>
                      <a:schemeClr val="tx1"/>
                    </a:solidFill>
                    <a:latin typeface="Bradley Hand ITC" pitchFamily="66" charset="0"/>
                    <a:ea typeface="ＭＳ Ｐゴシック" pitchFamily="34" charset="-128"/>
                  </a:defRPr>
                </a:lvl3pPr>
                <a:lvl4pPr marL="1600200" indent="-228600" eaLnBrk="0" hangingPunct="0">
                  <a:defRPr sz="2400">
                    <a:solidFill>
                      <a:schemeClr val="tx1"/>
                    </a:solidFill>
                    <a:latin typeface="Bradley Hand ITC" pitchFamily="66" charset="0"/>
                    <a:ea typeface="ＭＳ Ｐゴシック" pitchFamily="34" charset="-128"/>
                  </a:defRPr>
                </a:lvl4pPr>
                <a:lvl5pPr marL="2057400" indent="-228600" eaLnBrk="0" hangingPunct="0">
                  <a:defRPr sz="2400">
                    <a:solidFill>
                      <a:schemeClr val="tx1"/>
                    </a:solidFill>
                    <a:latin typeface="Bradley Hand ITC" pitchFamily="66"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Bradley Hand ITC" pitchFamily="66"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Bradley Hand ITC" pitchFamily="66"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Bradley Hand ITC" pitchFamily="66"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Bradley Hand ITC" pitchFamily="66" charset="0"/>
                    <a:ea typeface="ＭＳ Ｐゴシック" pitchFamily="34" charset="-128"/>
                  </a:defRPr>
                </a:lvl9pPr>
              </a:lstStyle>
              <a:p>
                <a:pPr algn="ctr" eaLnBrk="1" hangingPunct="1"/>
                <a:r>
                  <a:rPr lang="en-US" sz="1600" b="1" dirty="0"/>
                  <a:t>Enhanced adsorption of organic pollutants</a:t>
                </a:r>
              </a:p>
            </p:txBody>
          </p:sp>
          <p:sp>
            <p:nvSpPr>
              <p:cNvPr id="12" name="Right Arrow 6"/>
              <p:cNvSpPr>
                <a:spLocks noChangeArrowheads="1"/>
              </p:cNvSpPr>
              <p:nvPr/>
            </p:nvSpPr>
            <p:spPr bwMode="auto">
              <a:xfrm>
                <a:off x="2080216" y="3403918"/>
                <a:ext cx="1344333" cy="389963"/>
              </a:xfrm>
              <a:prstGeom prst="rightArrow">
                <a:avLst>
                  <a:gd name="adj1" fmla="val 50000"/>
                  <a:gd name="adj2" fmla="val 50002"/>
                </a:avLst>
              </a:prstGeom>
              <a:solidFill>
                <a:srgbClr val="92D050"/>
              </a:solidFill>
              <a:ln w="9525">
                <a:solidFill>
                  <a:srgbClr val="F9F9F9"/>
                </a:solidFill>
                <a:miter lim="800000"/>
                <a:headEnd/>
                <a:tailEnd/>
              </a:ln>
              <a:effectLst>
                <a:outerShdw blurRad="40000" dist="20000" dir="5400000" rotWithShape="0">
                  <a:srgbClr val="808080">
                    <a:alpha val="37999"/>
                  </a:srgbClr>
                </a:outerShdw>
              </a:effectLst>
            </p:spPr>
            <p:txBody>
              <a:bodyPr anchor="ctr"/>
              <a:lstStyle/>
              <a:p>
                <a:pPr algn="ctr">
                  <a:defRPr/>
                </a:pPr>
                <a:endParaRPr lang="en-US">
                  <a:solidFill>
                    <a:schemeClr val="dk1"/>
                  </a:solidFill>
                  <a:latin typeface="+mn-lt"/>
                  <a:ea typeface="+mn-ea"/>
                </a:endParaRPr>
              </a:p>
            </p:txBody>
          </p:sp>
          <p:sp>
            <p:nvSpPr>
              <p:cNvPr id="13" name="TextBox 9"/>
              <p:cNvSpPr txBox="1">
                <a:spLocks noChangeArrowheads="1"/>
              </p:cNvSpPr>
              <p:nvPr/>
            </p:nvSpPr>
            <p:spPr bwMode="auto">
              <a:xfrm>
                <a:off x="3359541" y="4507468"/>
                <a:ext cx="19486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Bradley Hand ITC" pitchFamily="66" charset="0"/>
                    <a:ea typeface="ＭＳ Ｐゴシック" pitchFamily="34" charset="-128"/>
                  </a:defRPr>
                </a:lvl1pPr>
                <a:lvl2pPr marL="742950" indent="-285750" eaLnBrk="0" hangingPunct="0">
                  <a:defRPr sz="2400">
                    <a:solidFill>
                      <a:schemeClr val="tx1"/>
                    </a:solidFill>
                    <a:latin typeface="Bradley Hand ITC" pitchFamily="66" charset="0"/>
                    <a:ea typeface="ＭＳ Ｐゴシック" pitchFamily="34" charset="-128"/>
                  </a:defRPr>
                </a:lvl2pPr>
                <a:lvl3pPr marL="1143000" indent="-228600" eaLnBrk="0" hangingPunct="0">
                  <a:defRPr sz="2400">
                    <a:solidFill>
                      <a:schemeClr val="tx1"/>
                    </a:solidFill>
                    <a:latin typeface="Bradley Hand ITC" pitchFamily="66" charset="0"/>
                    <a:ea typeface="ＭＳ Ｐゴシック" pitchFamily="34" charset="-128"/>
                  </a:defRPr>
                </a:lvl3pPr>
                <a:lvl4pPr marL="1600200" indent="-228600" eaLnBrk="0" hangingPunct="0">
                  <a:defRPr sz="2400">
                    <a:solidFill>
                      <a:schemeClr val="tx1"/>
                    </a:solidFill>
                    <a:latin typeface="Bradley Hand ITC" pitchFamily="66" charset="0"/>
                    <a:ea typeface="ＭＳ Ｐゴシック" pitchFamily="34" charset="-128"/>
                  </a:defRPr>
                </a:lvl4pPr>
                <a:lvl5pPr marL="2057400" indent="-228600" eaLnBrk="0" hangingPunct="0">
                  <a:defRPr sz="2400">
                    <a:solidFill>
                      <a:schemeClr val="tx1"/>
                    </a:solidFill>
                    <a:latin typeface="Bradley Hand ITC" pitchFamily="66"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Bradley Hand ITC" pitchFamily="66"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Bradley Hand ITC" pitchFamily="66"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Bradley Hand ITC" pitchFamily="66"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Bradley Hand ITC" pitchFamily="66" charset="0"/>
                    <a:ea typeface="ＭＳ Ｐゴシック" pitchFamily="34" charset="-128"/>
                  </a:defRPr>
                </a:lvl9pPr>
              </a:lstStyle>
              <a:p>
                <a:pPr eaLnBrk="1" hangingPunct="1"/>
                <a:r>
                  <a:rPr lang="en-US" sz="1800" b="1"/>
                  <a:t>ADNP/TiO</a:t>
                </a:r>
                <a:r>
                  <a:rPr lang="en-US" sz="1800" b="1" baseline="-25000"/>
                  <a:t>2</a:t>
                </a:r>
                <a:r>
                  <a:rPr lang="en-US" sz="1800" b="1"/>
                  <a:t> beads</a:t>
                </a:r>
              </a:p>
            </p:txBody>
          </p:sp>
          <p:grpSp>
            <p:nvGrpSpPr>
              <p:cNvPr id="14" name="Group 10"/>
              <p:cNvGrpSpPr>
                <a:grpSpLocks/>
              </p:cNvGrpSpPr>
              <p:nvPr/>
            </p:nvGrpSpPr>
            <p:grpSpPr bwMode="auto">
              <a:xfrm>
                <a:off x="7181962" y="1809314"/>
                <a:ext cx="1560087" cy="912948"/>
                <a:chOff x="3761361" y="1807507"/>
                <a:chExt cx="1560087" cy="912948"/>
              </a:xfrm>
            </p:grpSpPr>
            <p:grpSp>
              <p:nvGrpSpPr>
                <p:cNvPr id="128" name="Group 146"/>
                <p:cNvGrpSpPr>
                  <a:grpSpLocks/>
                </p:cNvGrpSpPr>
                <p:nvPr/>
              </p:nvGrpSpPr>
              <p:grpSpPr bwMode="auto">
                <a:xfrm>
                  <a:off x="4590769" y="1820411"/>
                  <a:ext cx="730679" cy="794550"/>
                  <a:chOff x="4590769" y="1820411"/>
                  <a:chExt cx="730679" cy="794550"/>
                </a:xfrm>
              </p:grpSpPr>
              <p:sp>
                <p:nvSpPr>
                  <p:cNvPr id="133" name="Lightning Bolt 151"/>
                  <p:cNvSpPr/>
                  <p:nvPr/>
                </p:nvSpPr>
                <p:spPr>
                  <a:xfrm rot="4061827">
                    <a:off x="4649412" y="1936444"/>
                    <a:ext cx="614192" cy="731293"/>
                  </a:xfrm>
                  <a:prstGeom prst="lightningBol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4" name="TextBox 152"/>
                  <p:cNvSpPr txBox="1">
                    <a:spLocks noChangeArrowheads="1"/>
                  </p:cNvSpPr>
                  <p:nvPr/>
                </p:nvSpPr>
                <p:spPr bwMode="auto">
                  <a:xfrm rot="1192199">
                    <a:off x="4667009" y="1820411"/>
                    <a:ext cx="4743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Bradley Hand ITC" pitchFamily="66" charset="0"/>
                        <a:ea typeface="ＭＳ Ｐゴシック" pitchFamily="34" charset="-128"/>
                      </a:defRPr>
                    </a:lvl1pPr>
                    <a:lvl2pPr marL="742950" indent="-285750" eaLnBrk="0" hangingPunct="0">
                      <a:defRPr sz="2400">
                        <a:solidFill>
                          <a:schemeClr val="tx1"/>
                        </a:solidFill>
                        <a:latin typeface="Bradley Hand ITC" pitchFamily="66" charset="0"/>
                        <a:ea typeface="ＭＳ Ｐゴシック" pitchFamily="34" charset="-128"/>
                      </a:defRPr>
                    </a:lvl2pPr>
                    <a:lvl3pPr marL="1143000" indent="-228600" eaLnBrk="0" hangingPunct="0">
                      <a:defRPr sz="2400">
                        <a:solidFill>
                          <a:schemeClr val="tx1"/>
                        </a:solidFill>
                        <a:latin typeface="Bradley Hand ITC" pitchFamily="66" charset="0"/>
                        <a:ea typeface="ＭＳ Ｐゴシック" pitchFamily="34" charset="-128"/>
                      </a:defRPr>
                    </a:lvl3pPr>
                    <a:lvl4pPr marL="1600200" indent="-228600" eaLnBrk="0" hangingPunct="0">
                      <a:defRPr sz="2400">
                        <a:solidFill>
                          <a:schemeClr val="tx1"/>
                        </a:solidFill>
                        <a:latin typeface="Bradley Hand ITC" pitchFamily="66" charset="0"/>
                        <a:ea typeface="ＭＳ Ｐゴシック" pitchFamily="34" charset="-128"/>
                      </a:defRPr>
                    </a:lvl4pPr>
                    <a:lvl5pPr marL="2057400" indent="-228600" eaLnBrk="0" hangingPunct="0">
                      <a:defRPr sz="2400">
                        <a:solidFill>
                          <a:schemeClr val="tx1"/>
                        </a:solidFill>
                        <a:latin typeface="Bradley Hand ITC" pitchFamily="66"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Bradley Hand ITC" pitchFamily="66"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Bradley Hand ITC" pitchFamily="66"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Bradley Hand ITC" pitchFamily="66"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Bradley Hand ITC" pitchFamily="66" charset="0"/>
                        <a:ea typeface="ＭＳ Ｐゴシック" pitchFamily="34" charset="-128"/>
                      </a:defRPr>
                    </a:lvl9pPr>
                  </a:lstStyle>
                  <a:p>
                    <a:pPr eaLnBrk="1" hangingPunct="1"/>
                    <a:r>
                      <a:rPr lang="en-US" sz="1800" b="1"/>
                      <a:t>h</a:t>
                    </a:r>
                    <a:r>
                      <a:rPr lang="el-GR" sz="1800" b="1"/>
                      <a:t>ν</a:t>
                    </a:r>
                    <a:endParaRPr lang="en-US" sz="1800" b="1"/>
                  </a:p>
                </p:txBody>
              </p:sp>
            </p:grpSp>
            <p:sp>
              <p:nvSpPr>
                <p:cNvPr id="129" name="Lightning Bolt 147"/>
                <p:cNvSpPr/>
                <p:nvPr/>
              </p:nvSpPr>
              <p:spPr>
                <a:xfrm rot="1950923">
                  <a:off x="4214324" y="1803262"/>
                  <a:ext cx="575698" cy="841670"/>
                </a:xfrm>
                <a:prstGeom prst="lightningBol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130" name="Group 148"/>
                <p:cNvGrpSpPr>
                  <a:grpSpLocks/>
                </p:cNvGrpSpPr>
                <p:nvPr/>
              </p:nvGrpSpPr>
              <p:grpSpPr bwMode="auto">
                <a:xfrm>
                  <a:off x="3761361" y="1807507"/>
                  <a:ext cx="741180" cy="912948"/>
                  <a:chOff x="3761361" y="1807507"/>
                  <a:chExt cx="741180" cy="912948"/>
                </a:xfrm>
              </p:grpSpPr>
              <p:sp>
                <p:nvSpPr>
                  <p:cNvPr id="131" name="Lightning Bolt 149"/>
                  <p:cNvSpPr/>
                  <p:nvPr/>
                </p:nvSpPr>
                <p:spPr>
                  <a:xfrm rot="319413">
                    <a:off x="3761544" y="1921877"/>
                    <a:ext cx="533688" cy="797798"/>
                  </a:xfrm>
                  <a:prstGeom prst="lightningBol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2" name="TextBox 150"/>
                  <p:cNvSpPr txBox="1">
                    <a:spLocks noChangeArrowheads="1"/>
                  </p:cNvSpPr>
                  <p:nvPr/>
                </p:nvSpPr>
                <p:spPr bwMode="auto">
                  <a:xfrm rot="-828425">
                    <a:off x="4028197" y="1807507"/>
                    <a:ext cx="4743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Bradley Hand ITC" pitchFamily="66" charset="0"/>
                        <a:ea typeface="ＭＳ Ｐゴシック" pitchFamily="34" charset="-128"/>
                      </a:defRPr>
                    </a:lvl1pPr>
                    <a:lvl2pPr marL="742950" indent="-285750" eaLnBrk="0" hangingPunct="0">
                      <a:defRPr sz="2400">
                        <a:solidFill>
                          <a:schemeClr val="tx1"/>
                        </a:solidFill>
                        <a:latin typeface="Bradley Hand ITC" pitchFamily="66" charset="0"/>
                        <a:ea typeface="ＭＳ Ｐゴシック" pitchFamily="34" charset="-128"/>
                      </a:defRPr>
                    </a:lvl2pPr>
                    <a:lvl3pPr marL="1143000" indent="-228600" eaLnBrk="0" hangingPunct="0">
                      <a:defRPr sz="2400">
                        <a:solidFill>
                          <a:schemeClr val="tx1"/>
                        </a:solidFill>
                        <a:latin typeface="Bradley Hand ITC" pitchFamily="66" charset="0"/>
                        <a:ea typeface="ＭＳ Ｐゴシック" pitchFamily="34" charset="-128"/>
                      </a:defRPr>
                    </a:lvl3pPr>
                    <a:lvl4pPr marL="1600200" indent="-228600" eaLnBrk="0" hangingPunct="0">
                      <a:defRPr sz="2400">
                        <a:solidFill>
                          <a:schemeClr val="tx1"/>
                        </a:solidFill>
                        <a:latin typeface="Bradley Hand ITC" pitchFamily="66" charset="0"/>
                        <a:ea typeface="ＭＳ Ｐゴシック" pitchFamily="34" charset="-128"/>
                      </a:defRPr>
                    </a:lvl4pPr>
                    <a:lvl5pPr marL="2057400" indent="-228600" eaLnBrk="0" hangingPunct="0">
                      <a:defRPr sz="2400">
                        <a:solidFill>
                          <a:schemeClr val="tx1"/>
                        </a:solidFill>
                        <a:latin typeface="Bradley Hand ITC" pitchFamily="66"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Bradley Hand ITC" pitchFamily="66"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Bradley Hand ITC" pitchFamily="66"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Bradley Hand ITC" pitchFamily="66"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Bradley Hand ITC" pitchFamily="66" charset="0"/>
                        <a:ea typeface="ＭＳ Ｐゴシック" pitchFamily="34" charset="-128"/>
                      </a:defRPr>
                    </a:lvl9pPr>
                  </a:lstStyle>
                  <a:p>
                    <a:pPr eaLnBrk="1" hangingPunct="1"/>
                    <a:r>
                      <a:rPr lang="en-US" sz="1800" b="1"/>
                      <a:t>h</a:t>
                    </a:r>
                    <a:r>
                      <a:rPr lang="el-GR" sz="1800" b="1"/>
                      <a:t>ν</a:t>
                    </a:r>
                    <a:endParaRPr lang="en-US" sz="1800" b="1"/>
                  </a:p>
                </p:txBody>
              </p:sp>
            </p:grpSp>
          </p:grpSp>
          <p:sp>
            <p:nvSpPr>
              <p:cNvPr id="15" name="Curved Left Arrow 11"/>
              <p:cNvSpPr/>
              <p:nvPr/>
            </p:nvSpPr>
            <p:spPr>
              <a:xfrm rot="5400000">
                <a:off x="5717062" y="3174798"/>
                <a:ext cx="778301" cy="2494173"/>
              </a:xfrm>
              <a:prstGeom prst="curvedLeftArrow">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grpSp>
            <p:nvGrpSpPr>
              <p:cNvPr id="16" name="Group 13"/>
              <p:cNvGrpSpPr>
                <a:grpSpLocks/>
              </p:cNvGrpSpPr>
              <p:nvPr/>
            </p:nvGrpSpPr>
            <p:grpSpPr bwMode="auto">
              <a:xfrm>
                <a:off x="3464841" y="2717124"/>
                <a:ext cx="1721796" cy="1708699"/>
                <a:chOff x="3905206" y="288863"/>
                <a:chExt cx="1721796" cy="1708699"/>
              </a:xfrm>
            </p:grpSpPr>
            <p:grpSp>
              <p:nvGrpSpPr>
                <p:cNvPr id="74" name="Group 71"/>
                <p:cNvGrpSpPr>
                  <a:grpSpLocks/>
                </p:cNvGrpSpPr>
                <p:nvPr/>
              </p:nvGrpSpPr>
              <p:grpSpPr bwMode="auto">
                <a:xfrm>
                  <a:off x="4033803" y="385558"/>
                  <a:ext cx="1480839" cy="1480839"/>
                  <a:chOff x="379492" y="2759176"/>
                  <a:chExt cx="1480839" cy="1480839"/>
                </a:xfrm>
              </p:grpSpPr>
              <p:sp>
                <p:nvSpPr>
                  <p:cNvPr id="107" name="Freeform 104"/>
                  <p:cNvSpPr/>
                  <p:nvPr/>
                </p:nvSpPr>
                <p:spPr>
                  <a:xfrm>
                    <a:off x="379492" y="2759176"/>
                    <a:ext cx="1480839" cy="1480839"/>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rgbClr val="CC990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dirty="0"/>
                  </a:p>
                </p:txBody>
              </p:sp>
              <p:grpSp>
                <p:nvGrpSpPr>
                  <p:cNvPr id="108" name="Group 105"/>
                  <p:cNvGrpSpPr>
                    <a:grpSpLocks/>
                  </p:cNvGrpSpPr>
                  <p:nvPr/>
                </p:nvGrpSpPr>
                <p:grpSpPr bwMode="auto">
                  <a:xfrm>
                    <a:off x="388283" y="2811492"/>
                    <a:ext cx="1451338" cy="1396520"/>
                    <a:chOff x="388283" y="2811492"/>
                    <a:chExt cx="1451338" cy="1396520"/>
                  </a:xfrm>
                </p:grpSpPr>
                <p:sp>
                  <p:nvSpPr>
                    <p:cNvPr id="109" name="Freeform 106"/>
                    <p:cNvSpPr/>
                    <p:nvPr/>
                  </p:nvSpPr>
                  <p:spPr>
                    <a:xfrm>
                      <a:off x="1049603" y="3093996"/>
                      <a:ext cx="228600" cy="220107"/>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bg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110" name="Freeform 107"/>
                    <p:cNvSpPr/>
                    <p:nvPr/>
                  </p:nvSpPr>
                  <p:spPr>
                    <a:xfrm>
                      <a:off x="679412" y="2937187"/>
                      <a:ext cx="228600" cy="220107"/>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bg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111" name="Freeform 108"/>
                    <p:cNvSpPr/>
                    <p:nvPr/>
                  </p:nvSpPr>
                  <p:spPr>
                    <a:xfrm>
                      <a:off x="1532326" y="3178317"/>
                      <a:ext cx="228600" cy="220107"/>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bg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112" name="Freeform 109"/>
                    <p:cNvSpPr/>
                    <p:nvPr/>
                  </p:nvSpPr>
                  <p:spPr>
                    <a:xfrm>
                      <a:off x="1611021" y="3514933"/>
                      <a:ext cx="228600" cy="220107"/>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bg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113" name="Freeform 110"/>
                    <p:cNvSpPr/>
                    <p:nvPr/>
                  </p:nvSpPr>
                  <p:spPr>
                    <a:xfrm>
                      <a:off x="1075126" y="3987905"/>
                      <a:ext cx="228600" cy="220107"/>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bg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114" name="Freeform 111"/>
                    <p:cNvSpPr/>
                    <p:nvPr/>
                  </p:nvSpPr>
                  <p:spPr>
                    <a:xfrm>
                      <a:off x="453792" y="3128683"/>
                      <a:ext cx="228600" cy="220107"/>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bg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115" name="Freeform 112"/>
                    <p:cNvSpPr/>
                    <p:nvPr/>
                  </p:nvSpPr>
                  <p:spPr>
                    <a:xfrm>
                      <a:off x="388283" y="3468709"/>
                      <a:ext cx="228600" cy="220107"/>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bg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116" name="Freeform 113"/>
                    <p:cNvSpPr/>
                    <p:nvPr/>
                  </p:nvSpPr>
                  <p:spPr>
                    <a:xfrm>
                      <a:off x="796692" y="3180897"/>
                      <a:ext cx="228600" cy="220107"/>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bg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117" name="Freeform 114"/>
                    <p:cNvSpPr/>
                    <p:nvPr/>
                  </p:nvSpPr>
                  <p:spPr>
                    <a:xfrm>
                      <a:off x="1436688" y="3828068"/>
                      <a:ext cx="228600" cy="220107"/>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bg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118" name="Freeform 115"/>
                    <p:cNvSpPr/>
                    <p:nvPr/>
                  </p:nvSpPr>
                  <p:spPr>
                    <a:xfrm>
                      <a:off x="1108862" y="3436805"/>
                      <a:ext cx="228600" cy="220107"/>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bg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119" name="Freeform 116"/>
                    <p:cNvSpPr/>
                    <p:nvPr/>
                  </p:nvSpPr>
                  <p:spPr>
                    <a:xfrm>
                      <a:off x="1322388" y="3237356"/>
                      <a:ext cx="228600" cy="220107"/>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bg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120" name="Freeform 117"/>
                    <p:cNvSpPr/>
                    <p:nvPr/>
                  </p:nvSpPr>
                  <p:spPr>
                    <a:xfrm>
                      <a:off x="1338939" y="3609094"/>
                      <a:ext cx="228600" cy="220107"/>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bg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121" name="Freeform 118"/>
                    <p:cNvSpPr/>
                    <p:nvPr/>
                  </p:nvSpPr>
                  <p:spPr>
                    <a:xfrm>
                      <a:off x="1090550" y="3745570"/>
                      <a:ext cx="228600" cy="220107"/>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bg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122" name="Freeform 119"/>
                    <p:cNvSpPr/>
                    <p:nvPr/>
                  </p:nvSpPr>
                  <p:spPr>
                    <a:xfrm>
                      <a:off x="860969" y="3660606"/>
                      <a:ext cx="228600" cy="220107"/>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bg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123" name="Freeform 120"/>
                    <p:cNvSpPr/>
                    <p:nvPr/>
                  </p:nvSpPr>
                  <p:spPr>
                    <a:xfrm>
                      <a:off x="1303726" y="2899165"/>
                      <a:ext cx="228600" cy="220107"/>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bg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124" name="Freeform 121"/>
                    <p:cNvSpPr/>
                    <p:nvPr/>
                  </p:nvSpPr>
                  <p:spPr>
                    <a:xfrm>
                      <a:off x="533400" y="3733800"/>
                      <a:ext cx="228600" cy="220107"/>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bg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125" name="Freeform 122"/>
                    <p:cNvSpPr/>
                    <p:nvPr/>
                  </p:nvSpPr>
                  <p:spPr>
                    <a:xfrm>
                      <a:off x="750077" y="3964743"/>
                      <a:ext cx="228600" cy="220107"/>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bg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126" name="Freeform 123"/>
                    <p:cNvSpPr/>
                    <p:nvPr/>
                  </p:nvSpPr>
                  <p:spPr>
                    <a:xfrm>
                      <a:off x="697801" y="3431268"/>
                      <a:ext cx="228600" cy="220107"/>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bg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127" name="Freeform 124"/>
                    <p:cNvSpPr/>
                    <p:nvPr/>
                  </p:nvSpPr>
                  <p:spPr>
                    <a:xfrm>
                      <a:off x="978677" y="2811492"/>
                      <a:ext cx="228600" cy="220107"/>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bg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grpSp>
            </p:grpSp>
            <p:sp>
              <p:nvSpPr>
                <p:cNvPr id="75" name="Freeform 72"/>
                <p:cNvSpPr/>
                <p:nvPr/>
              </p:nvSpPr>
              <p:spPr>
                <a:xfrm>
                  <a:off x="4687679" y="484447"/>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76" name="Freeform 73"/>
                <p:cNvSpPr/>
                <p:nvPr/>
              </p:nvSpPr>
              <p:spPr>
                <a:xfrm>
                  <a:off x="5029234" y="572120"/>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77" name="Freeform 74"/>
                <p:cNvSpPr/>
                <p:nvPr/>
              </p:nvSpPr>
              <p:spPr>
                <a:xfrm>
                  <a:off x="4504592" y="851272"/>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78" name="Freeform 75"/>
                <p:cNvSpPr/>
                <p:nvPr/>
              </p:nvSpPr>
              <p:spPr>
                <a:xfrm>
                  <a:off x="4754494" y="766951"/>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79" name="Freeform 76"/>
                <p:cNvSpPr/>
                <p:nvPr/>
              </p:nvSpPr>
              <p:spPr>
                <a:xfrm>
                  <a:off x="5030744" y="919097"/>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80" name="Freeform 77"/>
                <p:cNvSpPr/>
                <p:nvPr/>
              </p:nvSpPr>
              <p:spPr>
                <a:xfrm>
                  <a:off x="5246002" y="830431"/>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81" name="Freeform 78"/>
                <p:cNvSpPr/>
                <p:nvPr/>
              </p:nvSpPr>
              <p:spPr>
                <a:xfrm>
                  <a:off x="4801744" y="1092240"/>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82" name="Freeform 79"/>
                <p:cNvSpPr/>
                <p:nvPr/>
              </p:nvSpPr>
              <p:spPr>
                <a:xfrm>
                  <a:off x="4394020" y="1125977"/>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83" name="Freeform 80"/>
                <p:cNvSpPr/>
                <p:nvPr/>
              </p:nvSpPr>
              <p:spPr>
                <a:xfrm>
                  <a:off x="4561509" y="1343275"/>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84" name="Freeform 81"/>
                <p:cNvSpPr/>
                <p:nvPr/>
              </p:nvSpPr>
              <p:spPr>
                <a:xfrm>
                  <a:off x="5027134" y="1276847"/>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85" name="Freeform 82"/>
                <p:cNvSpPr/>
                <p:nvPr/>
              </p:nvSpPr>
              <p:spPr>
                <a:xfrm>
                  <a:off x="4801744" y="1411945"/>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86" name="Freeform 83"/>
                <p:cNvSpPr/>
                <p:nvPr/>
              </p:nvSpPr>
              <p:spPr>
                <a:xfrm>
                  <a:off x="5138931" y="1501023"/>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87" name="Freeform 84"/>
                <p:cNvSpPr/>
                <p:nvPr/>
              </p:nvSpPr>
              <p:spPr>
                <a:xfrm>
                  <a:off x="5319599" y="1189457"/>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88" name="Freeform 85"/>
                <p:cNvSpPr/>
                <p:nvPr/>
              </p:nvSpPr>
              <p:spPr>
                <a:xfrm>
                  <a:off x="4394020" y="589123"/>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89" name="Freeform 86"/>
                <p:cNvSpPr/>
                <p:nvPr/>
              </p:nvSpPr>
              <p:spPr>
                <a:xfrm>
                  <a:off x="4163161" y="824086"/>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90" name="Freeform 87"/>
                <p:cNvSpPr/>
                <p:nvPr/>
              </p:nvSpPr>
              <p:spPr>
                <a:xfrm>
                  <a:off x="4248694" y="1397041"/>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91" name="Freeform 88"/>
                <p:cNvSpPr/>
                <p:nvPr/>
              </p:nvSpPr>
              <p:spPr>
                <a:xfrm>
                  <a:off x="4465085" y="1637698"/>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92" name="Freeform 89"/>
                <p:cNvSpPr/>
                <p:nvPr/>
              </p:nvSpPr>
              <p:spPr>
                <a:xfrm>
                  <a:off x="4774222" y="1653234"/>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93" name="Freeform 90"/>
                <p:cNvSpPr/>
                <p:nvPr/>
              </p:nvSpPr>
              <p:spPr>
                <a:xfrm>
                  <a:off x="4104850" y="1131869"/>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94" name="Freeform 91"/>
                <p:cNvSpPr/>
                <p:nvPr/>
              </p:nvSpPr>
              <p:spPr>
                <a:xfrm>
                  <a:off x="4120896" y="523598"/>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95" name="Freeform 92"/>
                <p:cNvSpPr/>
                <p:nvPr/>
              </p:nvSpPr>
              <p:spPr>
                <a:xfrm>
                  <a:off x="4493301" y="290128"/>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96" name="Freeform 93"/>
                <p:cNvSpPr/>
                <p:nvPr/>
              </p:nvSpPr>
              <p:spPr>
                <a:xfrm>
                  <a:off x="4094067" y="1600006"/>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97" name="Freeform 94"/>
                <p:cNvSpPr/>
                <p:nvPr/>
              </p:nvSpPr>
              <p:spPr>
                <a:xfrm>
                  <a:off x="4908916" y="288863"/>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98" name="Freeform 95"/>
                <p:cNvSpPr/>
                <p:nvPr/>
              </p:nvSpPr>
              <p:spPr>
                <a:xfrm>
                  <a:off x="5217996" y="453320"/>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99" name="Freeform 96"/>
                <p:cNvSpPr/>
                <p:nvPr/>
              </p:nvSpPr>
              <p:spPr>
                <a:xfrm>
                  <a:off x="3966988" y="827426"/>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100" name="Freeform 97"/>
                <p:cNvSpPr/>
                <p:nvPr/>
              </p:nvSpPr>
              <p:spPr>
                <a:xfrm>
                  <a:off x="5428970" y="697126"/>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101" name="Freeform 98"/>
                <p:cNvSpPr/>
                <p:nvPr/>
              </p:nvSpPr>
              <p:spPr>
                <a:xfrm>
                  <a:off x="5493372" y="1039518"/>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102" name="Freeform 99"/>
                <p:cNvSpPr/>
                <p:nvPr/>
              </p:nvSpPr>
              <p:spPr>
                <a:xfrm>
                  <a:off x="3905206" y="1237902"/>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103" name="Freeform 100"/>
                <p:cNvSpPr/>
                <p:nvPr/>
              </p:nvSpPr>
              <p:spPr>
                <a:xfrm>
                  <a:off x="5438407" y="1432543"/>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104" name="Freeform 101"/>
                <p:cNvSpPr/>
                <p:nvPr/>
              </p:nvSpPr>
              <p:spPr>
                <a:xfrm>
                  <a:off x="5165544" y="1760280"/>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105" name="Freeform 102"/>
                <p:cNvSpPr/>
                <p:nvPr/>
              </p:nvSpPr>
              <p:spPr>
                <a:xfrm>
                  <a:off x="4814651" y="1870602"/>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106" name="Freeform 103"/>
                <p:cNvSpPr/>
                <p:nvPr/>
              </p:nvSpPr>
              <p:spPr>
                <a:xfrm>
                  <a:off x="4382397" y="1822938"/>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grpSp>
          <p:grpSp>
            <p:nvGrpSpPr>
              <p:cNvPr id="17" name="Group 14"/>
              <p:cNvGrpSpPr>
                <a:grpSpLocks/>
              </p:cNvGrpSpPr>
              <p:nvPr/>
            </p:nvGrpSpPr>
            <p:grpSpPr bwMode="auto">
              <a:xfrm>
                <a:off x="7070749" y="2709216"/>
                <a:ext cx="1721796" cy="1708699"/>
                <a:chOff x="3905206" y="288863"/>
                <a:chExt cx="1721796" cy="1708699"/>
              </a:xfrm>
            </p:grpSpPr>
            <p:grpSp>
              <p:nvGrpSpPr>
                <p:cNvPr id="20" name="Group 17"/>
                <p:cNvGrpSpPr>
                  <a:grpSpLocks/>
                </p:cNvGrpSpPr>
                <p:nvPr/>
              </p:nvGrpSpPr>
              <p:grpSpPr bwMode="auto">
                <a:xfrm>
                  <a:off x="4033803" y="385558"/>
                  <a:ext cx="1480839" cy="1480839"/>
                  <a:chOff x="379492" y="2759176"/>
                  <a:chExt cx="1480839" cy="1480839"/>
                </a:xfrm>
              </p:grpSpPr>
              <p:sp>
                <p:nvSpPr>
                  <p:cNvPr id="53" name="Freeform 50"/>
                  <p:cNvSpPr/>
                  <p:nvPr/>
                </p:nvSpPr>
                <p:spPr>
                  <a:xfrm>
                    <a:off x="379492" y="2759176"/>
                    <a:ext cx="1480839" cy="1480839"/>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2">
                      <a:lumMod val="40000"/>
                      <a:lumOff val="60000"/>
                    </a:schemeClr>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dirty="0"/>
                  </a:p>
                </p:txBody>
              </p:sp>
              <p:grpSp>
                <p:nvGrpSpPr>
                  <p:cNvPr id="54" name="Group 51"/>
                  <p:cNvGrpSpPr>
                    <a:grpSpLocks/>
                  </p:cNvGrpSpPr>
                  <p:nvPr/>
                </p:nvGrpSpPr>
                <p:grpSpPr bwMode="auto">
                  <a:xfrm>
                    <a:off x="388283" y="2811492"/>
                    <a:ext cx="1451338" cy="1396520"/>
                    <a:chOff x="388283" y="2811492"/>
                    <a:chExt cx="1451338" cy="1396520"/>
                  </a:xfrm>
                </p:grpSpPr>
                <p:sp>
                  <p:nvSpPr>
                    <p:cNvPr id="55" name="Freeform 52"/>
                    <p:cNvSpPr/>
                    <p:nvPr/>
                  </p:nvSpPr>
                  <p:spPr>
                    <a:xfrm>
                      <a:off x="1049603" y="3093996"/>
                      <a:ext cx="228600" cy="220107"/>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bg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56" name="Freeform 53"/>
                    <p:cNvSpPr/>
                    <p:nvPr/>
                  </p:nvSpPr>
                  <p:spPr>
                    <a:xfrm>
                      <a:off x="679412" y="2937187"/>
                      <a:ext cx="228600" cy="220107"/>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bg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57" name="Freeform 54"/>
                    <p:cNvSpPr/>
                    <p:nvPr/>
                  </p:nvSpPr>
                  <p:spPr>
                    <a:xfrm>
                      <a:off x="1532326" y="3178317"/>
                      <a:ext cx="228600" cy="220107"/>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bg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58" name="Freeform 55"/>
                    <p:cNvSpPr/>
                    <p:nvPr/>
                  </p:nvSpPr>
                  <p:spPr>
                    <a:xfrm>
                      <a:off x="1611021" y="3514933"/>
                      <a:ext cx="228600" cy="220107"/>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bg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59" name="Freeform 56"/>
                    <p:cNvSpPr/>
                    <p:nvPr/>
                  </p:nvSpPr>
                  <p:spPr>
                    <a:xfrm>
                      <a:off x="1075126" y="3987905"/>
                      <a:ext cx="228600" cy="220107"/>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bg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60" name="Freeform 57"/>
                    <p:cNvSpPr/>
                    <p:nvPr/>
                  </p:nvSpPr>
                  <p:spPr>
                    <a:xfrm>
                      <a:off x="453792" y="3128683"/>
                      <a:ext cx="228600" cy="220107"/>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bg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61" name="Freeform 58"/>
                    <p:cNvSpPr/>
                    <p:nvPr/>
                  </p:nvSpPr>
                  <p:spPr>
                    <a:xfrm>
                      <a:off x="388283" y="3468709"/>
                      <a:ext cx="228600" cy="220107"/>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bg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62" name="Freeform 59"/>
                    <p:cNvSpPr/>
                    <p:nvPr/>
                  </p:nvSpPr>
                  <p:spPr>
                    <a:xfrm>
                      <a:off x="796692" y="3180897"/>
                      <a:ext cx="228600" cy="220107"/>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bg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63" name="Freeform 60"/>
                    <p:cNvSpPr/>
                    <p:nvPr/>
                  </p:nvSpPr>
                  <p:spPr>
                    <a:xfrm>
                      <a:off x="1436688" y="3828068"/>
                      <a:ext cx="228600" cy="220107"/>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bg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64" name="Freeform 61"/>
                    <p:cNvSpPr/>
                    <p:nvPr/>
                  </p:nvSpPr>
                  <p:spPr>
                    <a:xfrm>
                      <a:off x="1108862" y="3436805"/>
                      <a:ext cx="228600" cy="220107"/>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bg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65" name="Freeform 62"/>
                    <p:cNvSpPr/>
                    <p:nvPr/>
                  </p:nvSpPr>
                  <p:spPr>
                    <a:xfrm>
                      <a:off x="1322388" y="3237356"/>
                      <a:ext cx="228600" cy="220107"/>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bg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66" name="Freeform 63"/>
                    <p:cNvSpPr/>
                    <p:nvPr/>
                  </p:nvSpPr>
                  <p:spPr>
                    <a:xfrm>
                      <a:off x="1338939" y="3609094"/>
                      <a:ext cx="228600" cy="220107"/>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bg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67" name="Freeform 64"/>
                    <p:cNvSpPr/>
                    <p:nvPr/>
                  </p:nvSpPr>
                  <p:spPr>
                    <a:xfrm>
                      <a:off x="1090550" y="3745570"/>
                      <a:ext cx="228600" cy="220107"/>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bg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68" name="Freeform 65"/>
                    <p:cNvSpPr/>
                    <p:nvPr/>
                  </p:nvSpPr>
                  <p:spPr>
                    <a:xfrm>
                      <a:off x="860969" y="3660606"/>
                      <a:ext cx="228600" cy="220107"/>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bg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69" name="Freeform 66"/>
                    <p:cNvSpPr/>
                    <p:nvPr/>
                  </p:nvSpPr>
                  <p:spPr>
                    <a:xfrm>
                      <a:off x="1303726" y="2899165"/>
                      <a:ext cx="228600" cy="220107"/>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bg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70" name="Freeform 67"/>
                    <p:cNvSpPr/>
                    <p:nvPr/>
                  </p:nvSpPr>
                  <p:spPr>
                    <a:xfrm>
                      <a:off x="533400" y="3733800"/>
                      <a:ext cx="228600" cy="220107"/>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bg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71" name="Freeform 68"/>
                    <p:cNvSpPr/>
                    <p:nvPr/>
                  </p:nvSpPr>
                  <p:spPr>
                    <a:xfrm>
                      <a:off x="750077" y="3964743"/>
                      <a:ext cx="228600" cy="220107"/>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bg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72" name="Freeform 69"/>
                    <p:cNvSpPr/>
                    <p:nvPr/>
                  </p:nvSpPr>
                  <p:spPr>
                    <a:xfrm>
                      <a:off x="697801" y="3431268"/>
                      <a:ext cx="228600" cy="220107"/>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bg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73" name="Freeform 70"/>
                    <p:cNvSpPr/>
                    <p:nvPr/>
                  </p:nvSpPr>
                  <p:spPr>
                    <a:xfrm>
                      <a:off x="978677" y="2811492"/>
                      <a:ext cx="228600" cy="220107"/>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bg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grpSp>
            </p:grpSp>
            <p:sp>
              <p:nvSpPr>
                <p:cNvPr id="21" name="Freeform 18"/>
                <p:cNvSpPr/>
                <p:nvPr/>
              </p:nvSpPr>
              <p:spPr>
                <a:xfrm>
                  <a:off x="4687679" y="484447"/>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22" name="Freeform 19"/>
                <p:cNvSpPr/>
                <p:nvPr/>
              </p:nvSpPr>
              <p:spPr>
                <a:xfrm>
                  <a:off x="5029234" y="572120"/>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23" name="Freeform 20"/>
                <p:cNvSpPr/>
                <p:nvPr/>
              </p:nvSpPr>
              <p:spPr>
                <a:xfrm>
                  <a:off x="4504592" y="851272"/>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24" name="Freeform 21"/>
                <p:cNvSpPr/>
                <p:nvPr/>
              </p:nvSpPr>
              <p:spPr>
                <a:xfrm>
                  <a:off x="4754494" y="766951"/>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25" name="Freeform 22"/>
                <p:cNvSpPr/>
                <p:nvPr/>
              </p:nvSpPr>
              <p:spPr>
                <a:xfrm>
                  <a:off x="5030744" y="919097"/>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26" name="Freeform 23"/>
                <p:cNvSpPr/>
                <p:nvPr/>
              </p:nvSpPr>
              <p:spPr>
                <a:xfrm>
                  <a:off x="5246002" y="830431"/>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27" name="Freeform 24"/>
                <p:cNvSpPr/>
                <p:nvPr/>
              </p:nvSpPr>
              <p:spPr>
                <a:xfrm>
                  <a:off x="4801744" y="1092240"/>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28" name="Freeform 25"/>
                <p:cNvSpPr/>
                <p:nvPr/>
              </p:nvSpPr>
              <p:spPr>
                <a:xfrm>
                  <a:off x="4394020" y="1125977"/>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29" name="Freeform 26"/>
                <p:cNvSpPr/>
                <p:nvPr/>
              </p:nvSpPr>
              <p:spPr>
                <a:xfrm>
                  <a:off x="4561509" y="1343275"/>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30" name="Freeform 27"/>
                <p:cNvSpPr/>
                <p:nvPr/>
              </p:nvSpPr>
              <p:spPr>
                <a:xfrm>
                  <a:off x="5027134" y="1276847"/>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31" name="Freeform 28"/>
                <p:cNvSpPr/>
                <p:nvPr/>
              </p:nvSpPr>
              <p:spPr>
                <a:xfrm>
                  <a:off x="4801744" y="1411945"/>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32" name="Freeform 29"/>
                <p:cNvSpPr/>
                <p:nvPr/>
              </p:nvSpPr>
              <p:spPr>
                <a:xfrm>
                  <a:off x="5138931" y="1501023"/>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33" name="Freeform 30"/>
                <p:cNvSpPr/>
                <p:nvPr/>
              </p:nvSpPr>
              <p:spPr>
                <a:xfrm>
                  <a:off x="5319599" y="1189457"/>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34" name="Freeform 31"/>
                <p:cNvSpPr/>
                <p:nvPr/>
              </p:nvSpPr>
              <p:spPr>
                <a:xfrm>
                  <a:off x="4394020" y="589123"/>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35" name="Freeform 32"/>
                <p:cNvSpPr/>
                <p:nvPr/>
              </p:nvSpPr>
              <p:spPr>
                <a:xfrm>
                  <a:off x="4163161" y="824086"/>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36" name="Freeform 33"/>
                <p:cNvSpPr/>
                <p:nvPr/>
              </p:nvSpPr>
              <p:spPr>
                <a:xfrm>
                  <a:off x="4248694" y="1397041"/>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37" name="Freeform 34"/>
                <p:cNvSpPr/>
                <p:nvPr/>
              </p:nvSpPr>
              <p:spPr>
                <a:xfrm>
                  <a:off x="4465085" y="1637698"/>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38" name="Freeform 35"/>
                <p:cNvSpPr/>
                <p:nvPr/>
              </p:nvSpPr>
              <p:spPr>
                <a:xfrm>
                  <a:off x="4774222" y="1653234"/>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39" name="Freeform 36"/>
                <p:cNvSpPr/>
                <p:nvPr/>
              </p:nvSpPr>
              <p:spPr>
                <a:xfrm>
                  <a:off x="4104850" y="1131869"/>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40" name="Freeform 37"/>
                <p:cNvSpPr/>
                <p:nvPr/>
              </p:nvSpPr>
              <p:spPr>
                <a:xfrm>
                  <a:off x="4120896" y="523598"/>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41" name="Freeform 38"/>
                <p:cNvSpPr/>
                <p:nvPr/>
              </p:nvSpPr>
              <p:spPr>
                <a:xfrm>
                  <a:off x="4493301" y="290128"/>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42" name="Freeform 39"/>
                <p:cNvSpPr/>
                <p:nvPr/>
              </p:nvSpPr>
              <p:spPr>
                <a:xfrm>
                  <a:off x="4094067" y="1600006"/>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43" name="Freeform 40"/>
                <p:cNvSpPr/>
                <p:nvPr/>
              </p:nvSpPr>
              <p:spPr>
                <a:xfrm>
                  <a:off x="4908916" y="288863"/>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44" name="Freeform 41"/>
                <p:cNvSpPr/>
                <p:nvPr/>
              </p:nvSpPr>
              <p:spPr>
                <a:xfrm>
                  <a:off x="5217996" y="453320"/>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45" name="Freeform 42"/>
                <p:cNvSpPr/>
                <p:nvPr/>
              </p:nvSpPr>
              <p:spPr>
                <a:xfrm>
                  <a:off x="3966988" y="827426"/>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46" name="Freeform 43"/>
                <p:cNvSpPr/>
                <p:nvPr/>
              </p:nvSpPr>
              <p:spPr>
                <a:xfrm>
                  <a:off x="5428970" y="697126"/>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47" name="Freeform 44"/>
                <p:cNvSpPr/>
                <p:nvPr/>
              </p:nvSpPr>
              <p:spPr>
                <a:xfrm>
                  <a:off x="5493372" y="1039518"/>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48" name="Freeform 45"/>
                <p:cNvSpPr/>
                <p:nvPr/>
              </p:nvSpPr>
              <p:spPr>
                <a:xfrm>
                  <a:off x="3905206" y="1237902"/>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49" name="Freeform 46"/>
                <p:cNvSpPr/>
                <p:nvPr/>
              </p:nvSpPr>
              <p:spPr>
                <a:xfrm>
                  <a:off x="5438407" y="1432543"/>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50" name="Freeform 47"/>
                <p:cNvSpPr/>
                <p:nvPr/>
              </p:nvSpPr>
              <p:spPr>
                <a:xfrm>
                  <a:off x="5165544" y="1760280"/>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51" name="Freeform 48"/>
                <p:cNvSpPr/>
                <p:nvPr/>
              </p:nvSpPr>
              <p:spPr>
                <a:xfrm>
                  <a:off x="4814651" y="1870602"/>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sp>
              <p:nvSpPr>
                <p:cNvPr id="52" name="Freeform 49"/>
                <p:cNvSpPr/>
                <p:nvPr/>
              </p:nvSpPr>
              <p:spPr>
                <a:xfrm>
                  <a:off x="4382397" y="1822938"/>
                  <a:ext cx="133630" cy="126960"/>
                </a:xfrm>
                <a:custGeom>
                  <a:avLst/>
                  <a:gdLst>
                    <a:gd name="connsiteX0" fmla="*/ 0 w 1480839"/>
                    <a:gd name="connsiteY0" fmla="*/ 740420 h 1480839"/>
                    <a:gd name="connsiteX1" fmla="*/ 740420 w 1480839"/>
                    <a:gd name="connsiteY1" fmla="*/ 0 h 1480839"/>
                    <a:gd name="connsiteX2" fmla="*/ 1480840 w 1480839"/>
                    <a:gd name="connsiteY2" fmla="*/ 740420 h 1480839"/>
                    <a:gd name="connsiteX3" fmla="*/ 740420 w 1480839"/>
                    <a:gd name="connsiteY3" fmla="*/ 1480840 h 1480839"/>
                    <a:gd name="connsiteX4" fmla="*/ 0 w 1480839"/>
                    <a:gd name="connsiteY4" fmla="*/ 740420 h 1480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39" h="1480839">
                      <a:moveTo>
                        <a:pt x="0" y="740420"/>
                      </a:moveTo>
                      <a:cubicBezTo>
                        <a:pt x="0" y="331497"/>
                        <a:pt x="331497" y="0"/>
                        <a:pt x="740420" y="0"/>
                      </a:cubicBezTo>
                      <a:cubicBezTo>
                        <a:pt x="1149343" y="0"/>
                        <a:pt x="1480840" y="331497"/>
                        <a:pt x="1480840" y="740420"/>
                      </a:cubicBezTo>
                      <a:cubicBezTo>
                        <a:pt x="1480840" y="1149343"/>
                        <a:pt x="1149343" y="1480840"/>
                        <a:pt x="740420" y="1480840"/>
                      </a:cubicBezTo>
                      <a:cubicBezTo>
                        <a:pt x="331497" y="1480840"/>
                        <a:pt x="0" y="1149343"/>
                        <a:pt x="0" y="740420"/>
                      </a:cubicBezTo>
                      <a:close/>
                    </a:path>
                  </a:pathLst>
                </a:custGeom>
                <a:solidFill>
                  <a:schemeClr val="tx1"/>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258774" tIns="258774" rIns="258774" bIns="258774" spcCol="1270" anchor="ctr"/>
                <a:lstStyle/>
                <a:p>
                  <a:pPr algn="ctr" defTabSz="1466850">
                    <a:lnSpc>
                      <a:spcPct val="90000"/>
                    </a:lnSpc>
                    <a:spcAft>
                      <a:spcPct val="35000"/>
                    </a:spcAft>
                    <a:defRPr/>
                  </a:pPr>
                  <a:endParaRPr lang="en-US" sz="3300"/>
                </a:p>
              </p:txBody>
            </p:sp>
          </p:grpSp>
          <p:sp>
            <p:nvSpPr>
              <p:cNvPr id="18" name="TextBox 15"/>
              <p:cNvSpPr txBox="1">
                <a:spLocks noChangeArrowheads="1"/>
              </p:cNvSpPr>
              <p:nvPr/>
            </p:nvSpPr>
            <p:spPr bwMode="auto">
              <a:xfrm>
                <a:off x="5105400" y="4253533"/>
                <a:ext cx="210989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Bradley Hand ITC" pitchFamily="66" charset="0"/>
                    <a:ea typeface="ＭＳ Ｐゴシック" pitchFamily="34" charset="-128"/>
                  </a:defRPr>
                </a:lvl1pPr>
                <a:lvl2pPr marL="742950" indent="-285750" eaLnBrk="0" hangingPunct="0">
                  <a:defRPr sz="2400">
                    <a:solidFill>
                      <a:schemeClr val="tx1"/>
                    </a:solidFill>
                    <a:latin typeface="Bradley Hand ITC" pitchFamily="66" charset="0"/>
                    <a:ea typeface="ＭＳ Ｐゴシック" pitchFamily="34" charset="-128"/>
                  </a:defRPr>
                </a:lvl2pPr>
                <a:lvl3pPr marL="1143000" indent="-228600" eaLnBrk="0" hangingPunct="0">
                  <a:defRPr sz="2400">
                    <a:solidFill>
                      <a:schemeClr val="tx1"/>
                    </a:solidFill>
                    <a:latin typeface="Bradley Hand ITC" pitchFamily="66" charset="0"/>
                    <a:ea typeface="ＭＳ Ｐゴシック" pitchFamily="34" charset="-128"/>
                  </a:defRPr>
                </a:lvl3pPr>
                <a:lvl4pPr marL="1600200" indent="-228600" eaLnBrk="0" hangingPunct="0">
                  <a:defRPr sz="2400">
                    <a:solidFill>
                      <a:schemeClr val="tx1"/>
                    </a:solidFill>
                    <a:latin typeface="Bradley Hand ITC" pitchFamily="66" charset="0"/>
                    <a:ea typeface="ＭＳ Ｐゴシック" pitchFamily="34" charset="-128"/>
                  </a:defRPr>
                </a:lvl4pPr>
                <a:lvl5pPr marL="2057400" indent="-228600" eaLnBrk="0" hangingPunct="0">
                  <a:defRPr sz="2400">
                    <a:solidFill>
                      <a:schemeClr val="tx1"/>
                    </a:solidFill>
                    <a:latin typeface="Bradley Hand ITC" pitchFamily="66"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Bradley Hand ITC" pitchFamily="66"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Bradley Hand ITC" pitchFamily="66"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Bradley Hand ITC" pitchFamily="66"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Bradley Hand ITC" pitchFamily="66" charset="0"/>
                    <a:ea typeface="ＭＳ Ｐゴシック" pitchFamily="34" charset="-128"/>
                  </a:defRPr>
                </a:lvl9pPr>
              </a:lstStyle>
              <a:p>
                <a:pPr algn="ctr" eaLnBrk="1" hangingPunct="1"/>
                <a:r>
                  <a:rPr lang="en-US" sz="1400" b="1"/>
                  <a:t>Photodegradation &amp; recycling </a:t>
                </a:r>
              </a:p>
            </p:txBody>
          </p:sp>
          <p:sp>
            <p:nvSpPr>
              <p:cNvPr id="19" name="Curved Left Arrow 16"/>
              <p:cNvSpPr/>
              <p:nvPr/>
            </p:nvSpPr>
            <p:spPr>
              <a:xfrm rot="16200000">
                <a:off x="5803555" y="1383439"/>
                <a:ext cx="771801" cy="2495729"/>
              </a:xfrm>
              <a:prstGeom prst="curvedLeftArrow">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grpSp>
        <p:sp>
          <p:nvSpPr>
            <p:cNvPr id="9" name="TextBox 255"/>
            <p:cNvSpPr txBox="1">
              <a:spLocks noChangeArrowheads="1"/>
            </p:cNvSpPr>
            <p:nvPr/>
          </p:nvSpPr>
          <p:spPr bwMode="auto">
            <a:xfrm>
              <a:off x="-54856" y="4789270"/>
              <a:ext cx="18288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Bradley Hand ITC" pitchFamily="66" charset="0"/>
                  <a:ea typeface="ＭＳ Ｐゴシック" pitchFamily="34" charset="-128"/>
                </a:defRPr>
              </a:lvl1pPr>
              <a:lvl2pPr marL="742950" indent="-285750" eaLnBrk="0" hangingPunct="0">
                <a:defRPr sz="2400">
                  <a:solidFill>
                    <a:schemeClr val="tx1"/>
                  </a:solidFill>
                  <a:latin typeface="Bradley Hand ITC" pitchFamily="66" charset="0"/>
                  <a:ea typeface="ＭＳ Ｐゴシック" pitchFamily="34" charset="-128"/>
                </a:defRPr>
              </a:lvl2pPr>
              <a:lvl3pPr marL="1143000" indent="-228600" eaLnBrk="0" hangingPunct="0">
                <a:defRPr sz="2400">
                  <a:solidFill>
                    <a:schemeClr val="tx1"/>
                  </a:solidFill>
                  <a:latin typeface="Bradley Hand ITC" pitchFamily="66" charset="0"/>
                  <a:ea typeface="ＭＳ Ｐゴシック" pitchFamily="34" charset="-128"/>
                </a:defRPr>
              </a:lvl3pPr>
              <a:lvl4pPr marL="1600200" indent="-228600" eaLnBrk="0" hangingPunct="0">
                <a:defRPr sz="2400">
                  <a:solidFill>
                    <a:schemeClr val="tx1"/>
                  </a:solidFill>
                  <a:latin typeface="Bradley Hand ITC" pitchFamily="66" charset="0"/>
                  <a:ea typeface="ＭＳ Ｐゴシック" pitchFamily="34" charset="-128"/>
                </a:defRPr>
              </a:lvl4pPr>
              <a:lvl5pPr marL="2057400" indent="-228600" eaLnBrk="0" hangingPunct="0">
                <a:defRPr sz="2400">
                  <a:solidFill>
                    <a:schemeClr val="tx1"/>
                  </a:solidFill>
                  <a:latin typeface="Bradley Hand ITC" pitchFamily="66"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Bradley Hand ITC" pitchFamily="66"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Bradley Hand ITC" pitchFamily="66"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Bradley Hand ITC" pitchFamily="66"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Bradley Hand ITC" pitchFamily="66" charset="0"/>
                  <a:ea typeface="ＭＳ Ｐゴシック" pitchFamily="34" charset="-128"/>
                </a:defRPr>
              </a:lvl9pPr>
            </a:lstStyle>
            <a:p>
              <a:pPr algn="ctr" eaLnBrk="1" hangingPunct="1"/>
              <a:r>
                <a:rPr lang="en-US" sz="1800" b="1"/>
                <a:t>Alginate-Derived nanoparticles (ADNPs) </a:t>
              </a:r>
            </a:p>
          </p:txBody>
        </p:sp>
        <p:sp>
          <p:nvSpPr>
            <p:cNvPr id="10" name="TextBox 256"/>
            <p:cNvSpPr txBox="1">
              <a:spLocks noChangeArrowheads="1"/>
            </p:cNvSpPr>
            <p:nvPr/>
          </p:nvSpPr>
          <p:spPr bwMode="auto">
            <a:xfrm>
              <a:off x="2033407" y="1881052"/>
              <a:ext cx="13951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Bradley Hand ITC" pitchFamily="66" charset="0"/>
                  <a:ea typeface="ＭＳ Ｐゴシック" pitchFamily="34" charset="-128"/>
                </a:defRPr>
              </a:lvl1pPr>
              <a:lvl2pPr marL="742950" indent="-285750" eaLnBrk="0" hangingPunct="0">
                <a:defRPr sz="2400">
                  <a:solidFill>
                    <a:schemeClr val="tx1"/>
                  </a:solidFill>
                  <a:latin typeface="Bradley Hand ITC" pitchFamily="66" charset="0"/>
                  <a:ea typeface="ＭＳ Ｐゴシック" pitchFamily="34" charset="-128"/>
                </a:defRPr>
              </a:lvl2pPr>
              <a:lvl3pPr marL="1143000" indent="-228600" eaLnBrk="0" hangingPunct="0">
                <a:defRPr sz="2400">
                  <a:solidFill>
                    <a:schemeClr val="tx1"/>
                  </a:solidFill>
                  <a:latin typeface="Bradley Hand ITC" pitchFamily="66" charset="0"/>
                  <a:ea typeface="ＭＳ Ｐゴシック" pitchFamily="34" charset="-128"/>
                </a:defRPr>
              </a:lvl3pPr>
              <a:lvl4pPr marL="1600200" indent="-228600" eaLnBrk="0" hangingPunct="0">
                <a:defRPr sz="2400">
                  <a:solidFill>
                    <a:schemeClr val="tx1"/>
                  </a:solidFill>
                  <a:latin typeface="Bradley Hand ITC" pitchFamily="66" charset="0"/>
                  <a:ea typeface="ＭＳ Ｐゴシック" pitchFamily="34" charset="-128"/>
                </a:defRPr>
              </a:lvl4pPr>
              <a:lvl5pPr marL="2057400" indent="-228600" eaLnBrk="0" hangingPunct="0">
                <a:defRPr sz="2400">
                  <a:solidFill>
                    <a:schemeClr val="tx1"/>
                  </a:solidFill>
                  <a:latin typeface="Bradley Hand ITC" pitchFamily="66"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Bradley Hand ITC" pitchFamily="66"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Bradley Hand ITC" pitchFamily="66"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Bradley Hand ITC" pitchFamily="66"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Bradley Hand ITC" pitchFamily="66" charset="0"/>
                  <a:ea typeface="ＭＳ Ｐゴシック" pitchFamily="34" charset="-128"/>
                </a:defRPr>
              </a:lvl9pPr>
            </a:lstStyle>
            <a:p>
              <a:pPr algn="ctr" eaLnBrk="1" hangingPunct="1"/>
              <a:r>
                <a:rPr lang="en-US" sz="1800" b="1" dirty="0"/>
                <a:t>Porous TiO</a:t>
              </a:r>
              <a:r>
                <a:rPr lang="en-US" sz="1800" b="1" baseline="-25000" dirty="0"/>
                <a:t>2</a:t>
              </a:r>
              <a:r>
                <a:rPr lang="en-US" sz="1800" b="1" dirty="0"/>
                <a:t> beads</a:t>
              </a:r>
            </a:p>
          </p:txBody>
        </p:sp>
      </p:grpSp>
    </p:spTree>
    <p:extLst>
      <p:ext uri="{BB962C8B-B14F-4D97-AF65-F5344CB8AC3E}">
        <p14:creationId xmlns:p14="http://schemas.microsoft.com/office/powerpoint/2010/main" val="150686524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65" y="32835"/>
            <a:ext cx="8686716" cy="2106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CasellaDiTesto 13"/>
          <p:cNvSpPr txBox="1"/>
          <p:nvPr/>
        </p:nvSpPr>
        <p:spPr>
          <a:xfrm>
            <a:off x="69846" y="2085816"/>
            <a:ext cx="8822635" cy="1631216"/>
          </a:xfrm>
          <a:prstGeom prst="rect">
            <a:avLst/>
          </a:prstGeom>
          <a:noFill/>
          <a:ln w="19050">
            <a:solidFill>
              <a:schemeClr val="bg1"/>
            </a:solidFill>
          </a:ln>
        </p:spPr>
        <p:txBody>
          <a:bodyPr wrap="square" rtlCol="0">
            <a:spAutoFit/>
          </a:bodyPr>
          <a:lstStyle/>
          <a:p>
            <a:pPr algn="just"/>
            <a:r>
              <a:rPr lang="it-IT" sz="2000" b="1" dirty="0" smtClean="0"/>
              <a:t>Lo </a:t>
            </a:r>
            <a:r>
              <a:rPr lang="it-IT" sz="2000" b="1" dirty="0"/>
              <a:t>scopo del progetto è la creazione di nuovi materiali sostenibili, in grado di catturare il particolato atmosferico. L'idea principale per la realizzazione del materiale è l'uso di prodotti a basso costo e ambientali, come sottoprodotti industriali e materiali utilizzati nel settore alimentare (Alginati</a:t>
            </a:r>
            <a:r>
              <a:rPr lang="it-IT" sz="2000" b="1" dirty="0" smtClean="0"/>
              <a:t>).</a:t>
            </a:r>
          </a:p>
          <a:p>
            <a:pPr algn="just"/>
            <a:r>
              <a:rPr lang="it-IT" sz="2000" b="1" dirty="0" smtClean="0"/>
              <a:t>Il materiale è già stato brevettato.</a:t>
            </a:r>
            <a:endParaRPr lang="it-IT" sz="2000" b="1" dirty="0"/>
          </a:p>
        </p:txBody>
      </p:sp>
      <p:pic>
        <p:nvPicPr>
          <p:cNvPr id="19" name="Picture 3" descr="C:\Users\Alessandra\Desktop\materiali.PNG"/>
          <p:cNvPicPr>
            <a:picLocks noChangeAspect="1" noChangeArrowheads="1"/>
          </p:cNvPicPr>
          <p:nvPr/>
        </p:nvPicPr>
        <p:blipFill rotWithShape="1">
          <a:blip r:embed="rId3" cstate="print"/>
          <a:srcRect l="4504" t="2346" r="3335"/>
          <a:stretch/>
        </p:blipFill>
        <p:spPr bwMode="auto">
          <a:xfrm>
            <a:off x="365157" y="4473296"/>
            <a:ext cx="1654795" cy="1620000"/>
          </a:xfrm>
          <a:prstGeom prst="rect">
            <a:avLst/>
          </a:prstGeom>
          <a:noFill/>
        </p:spPr>
      </p:pic>
      <p:pic>
        <p:nvPicPr>
          <p:cNvPr id="20" name="Picture 2" descr="20160701_105132"/>
          <p:cNvPicPr>
            <a:picLocks noChangeAspect="1" noChangeArrowheads="1"/>
          </p:cNvPicPr>
          <p:nvPr/>
        </p:nvPicPr>
        <p:blipFill>
          <a:blip r:embed="rId4" cstate="print"/>
          <a:srcRect/>
          <a:stretch>
            <a:fillRect/>
          </a:stretch>
        </p:blipFill>
        <p:spPr bwMode="auto">
          <a:xfrm>
            <a:off x="2267306" y="4473296"/>
            <a:ext cx="1500008" cy="1620000"/>
          </a:xfrm>
          <a:prstGeom prst="rect">
            <a:avLst/>
          </a:prstGeom>
          <a:noFill/>
          <a:ln w="9525">
            <a:noFill/>
            <a:miter lim="800000"/>
            <a:headEnd/>
            <a:tailEnd/>
          </a:ln>
        </p:spPr>
      </p:pic>
      <p:pic>
        <p:nvPicPr>
          <p:cNvPr id="21" name="Picture 2" descr="C:\Users\Alessandra\Desktop\20160415_143822.jpg"/>
          <p:cNvPicPr>
            <a:picLocks noChangeAspect="1" noChangeArrowheads="1"/>
          </p:cNvPicPr>
          <p:nvPr/>
        </p:nvPicPr>
        <p:blipFill>
          <a:blip r:embed="rId5" cstate="print"/>
          <a:srcRect/>
          <a:stretch>
            <a:fillRect/>
          </a:stretch>
        </p:blipFill>
        <p:spPr bwMode="auto">
          <a:xfrm>
            <a:off x="4060930" y="4473296"/>
            <a:ext cx="1446425" cy="1620000"/>
          </a:xfrm>
          <a:prstGeom prst="rect">
            <a:avLst/>
          </a:prstGeom>
          <a:noFill/>
        </p:spPr>
      </p:pic>
      <p:pic>
        <p:nvPicPr>
          <p:cNvPr id="22" name="Immagine 21"/>
          <p:cNvPicPr>
            <a:picLocks noChangeAspect="1"/>
          </p:cNvPicPr>
          <p:nvPr/>
        </p:nvPicPr>
        <p:blipFill>
          <a:blip r:embed="rId6"/>
          <a:stretch>
            <a:fillRect/>
          </a:stretch>
        </p:blipFill>
        <p:spPr>
          <a:xfrm>
            <a:off x="6139826" y="4473296"/>
            <a:ext cx="2608638" cy="1620000"/>
          </a:xfrm>
          <a:prstGeom prst="rect">
            <a:avLst/>
          </a:prstGeom>
        </p:spPr>
      </p:pic>
      <p:sp>
        <p:nvSpPr>
          <p:cNvPr id="2" name="CasellaDiTesto 1"/>
          <p:cNvSpPr txBox="1"/>
          <p:nvPr/>
        </p:nvSpPr>
        <p:spPr>
          <a:xfrm>
            <a:off x="323528" y="3985900"/>
            <a:ext cx="2168222" cy="523220"/>
          </a:xfrm>
          <a:prstGeom prst="rect">
            <a:avLst/>
          </a:prstGeom>
          <a:noFill/>
        </p:spPr>
        <p:txBody>
          <a:bodyPr wrap="none" rtlCol="0">
            <a:spAutoFit/>
          </a:bodyPr>
          <a:lstStyle/>
          <a:p>
            <a:r>
              <a:rPr lang="it-IT" sz="2800" dirty="0" smtClean="0">
                <a:solidFill>
                  <a:schemeClr val="accent5">
                    <a:lumMod val="75000"/>
                  </a:schemeClr>
                </a:solidFill>
              </a:rPr>
              <a:t>Il processo…..</a:t>
            </a:r>
            <a:endParaRPr lang="it-IT" sz="2800" dirty="0">
              <a:solidFill>
                <a:schemeClr val="accent5">
                  <a:lumMod val="75000"/>
                </a:schemeClr>
              </a:solidFill>
            </a:endParaRPr>
          </a:p>
        </p:txBody>
      </p:sp>
      <p:sp>
        <p:nvSpPr>
          <p:cNvPr id="3" name="Rettangolo 2"/>
          <p:cNvSpPr/>
          <p:nvPr/>
        </p:nvSpPr>
        <p:spPr>
          <a:xfrm>
            <a:off x="205765" y="3933056"/>
            <a:ext cx="8686716" cy="2376264"/>
          </a:xfrm>
          <a:prstGeom prst="rect">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0"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16474" y="154841"/>
            <a:ext cx="1403998" cy="468000"/>
          </a:xfrm>
          <a:prstGeom prst="rect">
            <a:avLst/>
          </a:prstGeom>
          <a:no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4902062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p:cNvPicPr>
            <a:picLocks noChangeAspect="1"/>
          </p:cNvPicPr>
          <p:nvPr/>
        </p:nvPicPr>
        <p:blipFill rotWithShape="1">
          <a:blip r:embed="rId2"/>
          <a:srcRect t="11359" b="17507"/>
          <a:stretch/>
        </p:blipFill>
        <p:spPr>
          <a:xfrm>
            <a:off x="395536" y="4417414"/>
            <a:ext cx="3581202" cy="1456475"/>
          </a:xfrm>
          <a:prstGeom prst="rect">
            <a:avLst/>
          </a:prstGeom>
          <a:ln w="19050">
            <a:noFill/>
          </a:ln>
        </p:spPr>
      </p:pic>
      <p:sp>
        <p:nvSpPr>
          <p:cNvPr id="7" name="CasellaDiTesto 6"/>
          <p:cNvSpPr txBox="1"/>
          <p:nvPr/>
        </p:nvSpPr>
        <p:spPr>
          <a:xfrm>
            <a:off x="351993" y="3657798"/>
            <a:ext cx="3697546" cy="923330"/>
          </a:xfrm>
          <a:prstGeom prst="rect">
            <a:avLst/>
          </a:prstGeom>
          <a:noFill/>
        </p:spPr>
        <p:txBody>
          <a:bodyPr wrap="square" rtlCol="0">
            <a:spAutoFit/>
          </a:bodyPr>
          <a:lstStyle/>
          <a:p>
            <a:pPr algn="ctr"/>
            <a:r>
              <a:rPr lang="it-IT" b="1" dirty="0">
                <a:solidFill>
                  <a:srgbClr val="FF0000"/>
                </a:solidFill>
              </a:rPr>
              <a:t>Capacità </a:t>
            </a:r>
            <a:r>
              <a:rPr lang="it-IT" b="1" dirty="0" smtClean="0">
                <a:solidFill>
                  <a:srgbClr val="FF0000"/>
                </a:solidFill>
              </a:rPr>
              <a:t>del materiale poroso di intrappolare il particolato</a:t>
            </a:r>
            <a:endParaRPr lang="it-IT" b="1" dirty="0">
              <a:solidFill>
                <a:srgbClr val="FF0000"/>
              </a:solidFill>
            </a:endParaRPr>
          </a:p>
          <a:p>
            <a:pPr algn="ctr"/>
            <a:endParaRPr lang="it-IT" b="1" dirty="0">
              <a:solidFill>
                <a:srgbClr val="FF0000"/>
              </a:solidFill>
            </a:endParaRPr>
          </a:p>
        </p:txBody>
      </p:sp>
      <p:sp>
        <p:nvSpPr>
          <p:cNvPr id="8" name="CasellaDiTesto 7"/>
          <p:cNvSpPr txBox="1"/>
          <p:nvPr/>
        </p:nvSpPr>
        <p:spPr>
          <a:xfrm>
            <a:off x="351993" y="6002704"/>
            <a:ext cx="3924730" cy="738664"/>
          </a:xfrm>
          <a:prstGeom prst="rect">
            <a:avLst/>
          </a:prstGeom>
          <a:noFill/>
        </p:spPr>
        <p:txBody>
          <a:bodyPr wrap="square" rtlCol="0">
            <a:spAutoFit/>
          </a:bodyPr>
          <a:lstStyle/>
          <a:p>
            <a:pPr algn="ctr"/>
            <a:r>
              <a:rPr lang="it-IT" sz="1400" b="1" dirty="0" smtClean="0"/>
              <a:t>Immagini al microscopio ottico: prima (sinistra) e dopo (destra) l’esposizione del materiale poroso ad un tubo di scappamento di una macchina diesel</a:t>
            </a:r>
            <a:endParaRPr lang="it-IT" sz="1400" b="1" dirty="0"/>
          </a:p>
        </p:txBody>
      </p:sp>
      <p:sp>
        <p:nvSpPr>
          <p:cNvPr id="9" name="Rettangolo 8"/>
          <p:cNvSpPr/>
          <p:nvPr/>
        </p:nvSpPr>
        <p:spPr>
          <a:xfrm>
            <a:off x="316723" y="3645024"/>
            <a:ext cx="3960000" cy="3128641"/>
          </a:xfrm>
          <a:prstGeom prst="rect">
            <a:avLst/>
          </a:prstGeom>
          <a:noFill/>
          <a:ln w="190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0" name="Segnaposto contenuto 4"/>
          <p:cNvPicPr>
            <a:picLocks noChangeAspect="1"/>
          </p:cNvPicPr>
          <p:nvPr/>
        </p:nvPicPr>
        <p:blipFill rotWithShape="1">
          <a:blip r:embed="rId3" cstate="print">
            <a:extLst>
              <a:ext uri="{28A0092B-C50C-407E-A947-70E740481C1C}">
                <a14:useLocalDpi xmlns:a14="http://schemas.microsoft.com/office/drawing/2010/main" val="0"/>
              </a:ext>
            </a:extLst>
          </a:blip>
          <a:srcRect l="13507" t="22372" r="7078" b="14307"/>
          <a:stretch/>
        </p:blipFill>
        <p:spPr>
          <a:xfrm>
            <a:off x="4987146" y="4417414"/>
            <a:ext cx="3257262" cy="1558290"/>
          </a:xfrm>
          <a:prstGeom prst="rect">
            <a:avLst/>
          </a:prstGeom>
        </p:spPr>
      </p:pic>
      <p:sp>
        <p:nvSpPr>
          <p:cNvPr id="11" name="CasellaDiTesto 10"/>
          <p:cNvSpPr txBox="1"/>
          <p:nvPr/>
        </p:nvSpPr>
        <p:spPr>
          <a:xfrm>
            <a:off x="4716017" y="6218148"/>
            <a:ext cx="4176464" cy="523220"/>
          </a:xfrm>
          <a:prstGeom prst="rect">
            <a:avLst/>
          </a:prstGeom>
          <a:noFill/>
        </p:spPr>
        <p:txBody>
          <a:bodyPr wrap="square" rtlCol="0">
            <a:spAutoFit/>
          </a:bodyPr>
          <a:lstStyle/>
          <a:p>
            <a:pPr algn="ctr"/>
            <a:r>
              <a:rPr lang="it-IT" sz="1400" b="1" dirty="0" smtClean="0"/>
              <a:t>A </a:t>
            </a:r>
            <a:r>
              <a:rPr lang="it-IT" sz="1400" b="1" dirty="0" err="1"/>
              <a:t>sx</a:t>
            </a:r>
            <a:r>
              <a:rPr lang="it-IT" sz="1400" b="1" dirty="0"/>
              <a:t> materiale esposto a tubo scappamento, a dx materiale dopo essere stato lavato con acqua </a:t>
            </a:r>
            <a:r>
              <a:rPr lang="it-IT" sz="1400" b="1" dirty="0" err="1" smtClean="0"/>
              <a:t>milliQ</a:t>
            </a:r>
            <a:endParaRPr lang="it-IT" sz="1400" b="1" dirty="0"/>
          </a:p>
        </p:txBody>
      </p:sp>
      <p:sp>
        <p:nvSpPr>
          <p:cNvPr id="12" name="Rettangolo 11"/>
          <p:cNvSpPr>
            <a:spLocks noChangeAspect="1"/>
          </p:cNvSpPr>
          <p:nvPr/>
        </p:nvSpPr>
        <p:spPr>
          <a:xfrm>
            <a:off x="4699618" y="3657799"/>
            <a:ext cx="4192863" cy="3115866"/>
          </a:xfrm>
          <a:prstGeom prst="rect">
            <a:avLst/>
          </a:prstGeom>
          <a:noFill/>
          <a:ln w="190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 name="CasellaDiTesto 12"/>
          <p:cNvSpPr txBox="1"/>
          <p:nvPr/>
        </p:nvSpPr>
        <p:spPr>
          <a:xfrm>
            <a:off x="4793855" y="3790781"/>
            <a:ext cx="3954609" cy="646331"/>
          </a:xfrm>
          <a:prstGeom prst="rect">
            <a:avLst/>
          </a:prstGeom>
          <a:noFill/>
        </p:spPr>
        <p:txBody>
          <a:bodyPr wrap="none" rtlCol="0">
            <a:spAutoFit/>
          </a:bodyPr>
          <a:lstStyle/>
          <a:p>
            <a:r>
              <a:rPr lang="it-IT" b="1" dirty="0">
                <a:solidFill>
                  <a:srgbClr val="FF0000"/>
                </a:solidFill>
              </a:rPr>
              <a:t>Capacità di rigenerazione del  materiale</a:t>
            </a:r>
          </a:p>
          <a:p>
            <a:endParaRPr lang="it-IT" b="1" dirty="0">
              <a:solidFill>
                <a:srgbClr val="FF0000"/>
              </a:solidFill>
            </a:endParaRPr>
          </a:p>
        </p:txBody>
      </p:sp>
      <p:pic>
        <p:nvPicPr>
          <p:cNvPr id="18" name="Immagine 17"/>
          <p:cNvPicPr>
            <a:picLocks noChangeAspect="1"/>
          </p:cNvPicPr>
          <p:nvPr/>
        </p:nvPicPr>
        <p:blipFill rotWithShape="1">
          <a:blip r:embed="rId4" cstate="print">
            <a:extLst>
              <a:ext uri="{28A0092B-C50C-407E-A947-70E740481C1C}">
                <a14:useLocalDpi xmlns:a14="http://schemas.microsoft.com/office/drawing/2010/main" val="0"/>
              </a:ext>
            </a:extLst>
          </a:blip>
          <a:srcRect l="28650" r="28767"/>
          <a:stretch/>
        </p:blipFill>
        <p:spPr>
          <a:xfrm rot="5400000">
            <a:off x="926876" y="1006451"/>
            <a:ext cx="1532970" cy="2160000"/>
          </a:xfrm>
          <a:prstGeom prst="rect">
            <a:avLst/>
          </a:prstGeom>
        </p:spPr>
      </p:pic>
      <p:pic>
        <p:nvPicPr>
          <p:cNvPr id="19" name="Immagine 18"/>
          <p:cNvPicPr>
            <a:picLocks noChangeAspect="1"/>
          </p:cNvPicPr>
          <p:nvPr/>
        </p:nvPicPr>
        <p:blipFill rotWithShape="1">
          <a:blip r:embed="rId5"/>
          <a:srcRect l="36429" t="15356" r="36654" b="30657"/>
          <a:stretch/>
        </p:blipFill>
        <p:spPr>
          <a:xfrm>
            <a:off x="3154253" y="1088992"/>
            <a:ext cx="2011327" cy="2268000"/>
          </a:xfrm>
          <a:prstGeom prst="rect">
            <a:avLst/>
          </a:prstGeom>
        </p:spPr>
      </p:pic>
      <p:pic>
        <p:nvPicPr>
          <p:cNvPr id="20" name="Immagine 19"/>
          <p:cNvPicPr>
            <a:picLocks noChangeAspect="1"/>
          </p:cNvPicPr>
          <p:nvPr/>
        </p:nvPicPr>
        <p:blipFill rotWithShape="1">
          <a:blip r:embed="rId6"/>
          <a:srcRect l="35952" t="12681" r="36560" b="34556"/>
          <a:stretch/>
        </p:blipFill>
        <p:spPr>
          <a:xfrm>
            <a:off x="6229985" y="1088984"/>
            <a:ext cx="2034844" cy="2196000"/>
          </a:xfrm>
          <a:prstGeom prst="rect">
            <a:avLst/>
          </a:prstGeom>
        </p:spPr>
      </p:pic>
      <p:sp>
        <p:nvSpPr>
          <p:cNvPr id="21" name="CasellaDiTesto 20"/>
          <p:cNvSpPr txBox="1"/>
          <p:nvPr/>
        </p:nvSpPr>
        <p:spPr>
          <a:xfrm>
            <a:off x="407963" y="416858"/>
            <a:ext cx="8736037" cy="707886"/>
          </a:xfrm>
          <a:prstGeom prst="rect">
            <a:avLst/>
          </a:prstGeom>
          <a:noFill/>
        </p:spPr>
        <p:txBody>
          <a:bodyPr wrap="square" rtlCol="0">
            <a:spAutoFit/>
          </a:bodyPr>
          <a:lstStyle/>
          <a:p>
            <a:r>
              <a:rPr lang="it-IT" sz="2000" b="1" dirty="0"/>
              <a:t>Il materiale può essere stampato con stampante 3D, spruzzato con aerografo ad aria compressa e spalmato.</a:t>
            </a:r>
          </a:p>
        </p:txBody>
      </p:sp>
      <p:sp>
        <p:nvSpPr>
          <p:cNvPr id="22" name="Rettangolo 21"/>
          <p:cNvSpPr/>
          <p:nvPr/>
        </p:nvSpPr>
        <p:spPr>
          <a:xfrm>
            <a:off x="7681510" y="0"/>
            <a:ext cx="1440461" cy="432048"/>
          </a:xfrm>
          <a:prstGeom prst="rect">
            <a:avLst/>
          </a:prstGeom>
          <a:solidFill>
            <a:schemeClr val="accent5">
              <a:lumMod val="40000"/>
              <a:lumOff val="60000"/>
            </a:schemeClr>
          </a:solidFill>
          <a:ln w="9525" cap="flat" cmpd="sng" algn="ctr">
            <a:solidFill>
              <a:srgbClr val="1AB39F">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3" name="Rettangolo 22"/>
          <p:cNvSpPr/>
          <p:nvPr/>
        </p:nvSpPr>
        <p:spPr>
          <a:xfrm>
            <a:off x="7695365" y="8531"/>
            <a:ext cx="1426994" cy="400110"/>
          </a:xfrm>
          <a:prstGeom prst="rect">
            <a:avLst/>
          </a:prstGeom>
          <a:noFill/>
          <a:ln w="9525" cap="flat" cmpd="sng" algn="ctr">
            <a:noFill/>
            <a:prstDash val="solid"/>
          </a:ln>
          <a:effectLst>
            <a:outerShdw blurRad="40000" dist="23000" dir="5400000" rotWithShape="0">
              <a:srgbClr val="000000">
                <a:alpha val="35000"/>
              </a:srgbClr>
            </a:outerShdw>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t-IT" sz="2000" b="1" i="0" u="none" strike="noStrike" kern="0" cap="none" spc="0" normalizeH="0" baseline="0" noProof="0" dirty="0" smtClean="0">
                <a:ln>
                  <a:noFill/>
                </a:ln>
                <a:solidFill>
                  <a:sysClr val="window" lastClr="FFFFFF"/>
                </a:solidFill>
                <a:effectLst/>
                <a:uLnTx/>
                <a:uFillTx/>
                <a:latin typeface="Arial" pitchFamily="34" charset="0"/>
                <a:ea typeface="+mn-ea"/>
                <a:cs typeface="Arial" pitchFamily="34" charset="0"/>
              </a:rPr>
              <a:t>BASALTO</a:t>
            </a:r>
            <a:endParaRPr kumimoji="0" lang="it-IT" sz="2000" b="1" i="0" u="none" strike="noStrike" kern="0" cap="none" spc="0" normalizeH="0" baseline="0" noProof="0" dirty="0">
              <a:ln>
                <a:noFill/>
              </a:ln>
              <a:solidFill>
                <a:sysClr val="window" lastClr="FFFFFF"/>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3327450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circle(in)">
                                      <p:cBhvr>
                                        <p:cTn id="10" dur="2000"/>
                                        <p:tgtEl>
                                          <p:spTgt spid="9"/>
                                        </p:tgtEl>
                                      </p:cBhvr>
                                    </p:animEffect>
                                  </p:childTnLst>
                                </p:cTn>
                              </p:par>
                              <p:par>
                                <p:cTn id="11" presetID="6" presetClass="entr" presetSubtype="16"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ircle(in)">
                                      <p:cBhvr>
                                        <p:cTn id="13" dur="2000"/>
                                        <p:tgtEl>
                                          <p:spTgt spid="6"/>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circle(in)">
                                      <p:cBhvr>
                                        <p:cTn id="16" dur="2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2000"/>
                                        <p:tgtEl>
                                          <p:spTgt spid="13"/>
                                        </p:tgtEl>
                                      </p:cBhvr>
                                    </p:animEffect>
                                  </p:childTnLst>
                                </p:cTn>
                              </p:par>
                              <p:par>
                                <p:cTn id="22" presetID="6" presetClass="entr" presetSubtype="16"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circle(in)">
                                      <p:cBhvr>
                                        <p:cTn id="24" dur="2000"/>
                                        <p:tgtEl>
                                          <p:spTgt spid="12"/>
                                        </p:tgtEl>
                                      </p:cBhvr>
                                    </p:animEffect>
                                  </p:childTnLst>
                                </p:cTn>
                              </p:par>
                              <p:par>
                                <p:cTn id="25" presetID="6" presetClass="entr" presetSubtype="1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circle(in)">
                                      <p:cBhvr>
                                        <p:cTn id="27" dur="2000"/>
                                        <p:tgtEl>
                                          <p:spTgt spid="10"/>
                                        </p:tgtEl>
                                      </p:cBhvr>
                                    </p:animEffect>
                                  </p:childTnLst>
                                </p:cTn>
                              </p:par>
                              <p:par>
                                <p:cTn id="28" presetID="6" presetClass="entr" presetSubtype="16"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circle(in)">
                                      <p:cBhvr>
                                        <p:cTn id="30"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P spid="11" grpId="0"/>
      <p:bldP spid="12" grpId="0" animBg="1"/>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282183" y="2649686"/>
            <a:ext cx="7034233" cy="923330"/>
          </a:xfrm>
          <a:prstGeom prst="rect">
            <a:avLst/>
          </a:prstGeom>
          <a:noFill/>
        </p:spPr>
        <p:txBody>
          <a:bodyPr wrap="none" rtlCol="0">
            <a:spAutoFit/>
          </a:bodyPr>
          <a:lstStyle/>
          <a:p>
            <a:r>
              <a:rPr lang="it-IT" sz="5400" dirty="0" smtClean="0">
                <a:solidFill>
                  <a:srgbClr val="FF0000"/>
                </a:solidFill>
                <a:effectLst>
                  <a:outerShdw blurRad="38100" dist="38100" dir="2700000" algn="tl">
                    <a:srgbClr val="000000">
                      <a:alpha val="43137"/>
                    </a:srgbClr>
                  </a:outerShdw>
                </a:effectLst>
              </a:rPr>
              <a:t>Grazie per l’attenzione ! </a:t>
            </a:r>
            <a:endParaRPr lang="it-IT" sz="5400"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0997280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uppo 26"/>
          <p:cNvGrpSpPr/>
          <p:nvPr/>
        </p:nvGrpSpPr>
        <p:grpSpPr>
          <a:xfrm>
            <a:off x="282773" y="193159"/>
            <a:ext cx="3924640" cy="1840528"/>
            <a:chOff x="981064" y="12475057"/>
            <a:chExt cx="17328374" cy="7953794"/>
          </a:xfrm>
        </p:grpSpPr>
        <p:sp>
          <p:nvSpPr>
            <p:cNvPr id="28" name="Rettangolo 27"/>
            <p:cNvSpPr/>
            <p:nvPr/>
          </p:nvSpPr>
          <p:spPr>
            <a:xfrm>
              <a:off x="1029438" y="15094596"/>
              <a:ext cx="17280000" cy="2593593"/>
            </a:xfrm>
            <a:prstGeom prst="rect">
              <a:avLst/>
            </a:prstGeom>
            <a:gradFill rotWithShape="1">
              <a:gsLst>
                <a:gs pos="0">
                  <a:srgbClr val="1AB39F">
                    <a:tint val="50000"/>
                    <a:satMod val="300000"/>
                  </a:srgbClr>
                </a:gs>
                <a:gs pos="35000">
                  <a:srgbClr val="1AB39F">
                    <a:tint val="37000"/>
                    <a:satMod val="300000"/>
                  </a:srgbClr>
                </a:gs>
                <a:gs pos="100000">
                  <a:srgbClr val="1AB39F">
                    <a:tint val="15000"/>
                    <a:satMod val="350000"/>
                  </a:srgbClr>
                </a:gs>
              </a:gsLst>
              <a:lin ang="16200000" scaled="1"/>
            </a:gradFill>
            <a:ln w="9525" cap="flat" cmpd="sng" algn="ctr">
              <a:solidFill>
                <a:srgbClr val="1AB39F">
                  <a:shade val="95000"/>
                  <a:satMod val="105000"/>
                </a:srgbClr>
              </a:solidFill>
              <a:prstDash val="solid"/>
            </a:ln>
            <a:effectLst>
              <a:outerShdw blurRad="40000" dist="20000" dir="5400000" rotWithShape="0">
                <a:srgbClr val="000000">
                  <a:alpha val="38000"/>
                </a:srgbClr>
              </a:outerShdw>
            </a:effectLst>
          </p:spPr>
          <p:txBody>
            <a:bodyPr anchor="b">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1100" b="1" i="0" u="none" strike="noStrike" kern="0" cap="none" spc="0" normalizeH="0" baseline="0" noProof="0" dirty="0">
                  <a:ln>
                    <a:noFill/>
                  </a:ln>
                  <a:solidFill>
                    <a:sysClr val="windowText" lastClr="000000"/>
                  </a:solidFill>
                  <a:effectLst/>
                  <a:uLnTx/>
                  <a:uFillTx/>
                  <a:latin typeface="Calibri"/>
                  <a:ea typeface="+mn-ea"/>
                  <a:cs typeface="+mn-cs"/>
                </a:rPr>
                <a:t>LE SCORIE DI ACCIAIERIA DA FORNO ELETTRICO: CRITERI METODOLOGICI  PER LA VALUTAZIONE DELLE PERFORMANCE AMBIENTALI NELL’AMBITO DEL LORO UTILIZZO </a:t>
              </a:r>
            </a:p>
          </p:txBody>
        </p:sp>
        <p:sp>
          <p:nvSpPr>
            <p:cNvPr id="29" name="Rettangolo 28"/>
            <p:cNvSpPr/>
            <p:nvPr/>
          </p:nvSpPr>
          <p:spPr>
            <a:xfrm>
              <a:off x="981064" y="18034763"/>
              <a:ext cx="15138401" cy="2394088"/>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1000" b="1" i="1" u="none" strike="noStrike" kern="0" cap="none" spc="0" normalizeH="0" baseline="0" noProof="0" dirty="0">
                  <a:ln>
                    <a:noFill/>
                  </a:ln>
                  <a:solidFill>
                    <a:sysClr val="windowText" lastClr="000000"/>
                  </a:solidFill>
                  <a:effectLst/>
                  <a:uLnTx/>
                  <a:uFillTx/>
                </a:rPr>
                <a:t>Responsabile della ricerca: Prof.ssa Laura E. Depero</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1000" b="1" i="1" u="none" strike="noStrike" kern="0" cap="none" spc="0" normalizeH="0" baseline="0" noProof="0" dirty="0">
                  <a:ln>
                    <a:noFill/>
                  </a:ln>
                  <a:solidFill>
                    <a:sysClr val="windowText" lastClr="000000"/>
                  </a:solidFill>
                  <a:effectLst/>
                  <a:uLnTx/>
                  <a:uFillTx/>
                </a:rPr>
                <a:t>Gruppo di lavoro: </a:t>
              </a:r>
              <a:r>
                <a:rPr kumimoji="0" lang="it-IT" sz="1000" b="1" i="1" u="none" strike="noStrike" kern="0" cap="none" spc="0" normalizeH="0" baseline="0" noProof="0" dirty="0" err="1">
                  <a:ln>
                    <a:noFill/>
                  </a:ln>
                  <a:solidFill>
                    <a:sysClr val="windowText" lastClr="000000"/>
                  </a:solidFill>
                  <a:effectLst/>
                  <a:uLnTx/>
                  <a:uFillTx/>
                </a:rPr>
                <a:t>UdR</a:t>
              </a:r>
              <a:r>
                <a:rPr kumimoji="0" lang="it-IT" sz="1000" b="1" i="1" u="none" strike="noStrike" kern="0" cap="none" spc="0" normalizeH="0" baseline="0" noProof="0" dirty="0">
                  <a:ln>
                    <a:noFill/>
                  </a:ln>
                  <a:solidFill>
                    <a:sysClr val="windowText" lastClr="000000"/>
                  </a:solidFill>
                  <a:effectLst/>
                  <a:uLnTx/>
                  <a:uFillTx/>
                </a:rPr>
                <a:t> INSTM Brescia, </a:t>
              </a:r>
              <a:r>
                <a:rPr kumimoji="0" lang="it-IT" sz="1000" b="1" i="1" u="none" strike="noStrike" kern="0" cap="none" spc="0" normalizeH="0" baseline="0" noProof="0" dirty="0" err="1">
                  <a:ln>
                    <a:noFill/>
                  </a:ln>
                  <a:solidFill>
                    <a:sysClr val="windowText" lastClr="000000"/>
                  </a:solidFill>
                  <a:effectLst/>
                  <a:uLnTx/>
                  <a:uFillTx/>
                </a:rPr>
                <a:t>UdR</a:t>
              </a:r>
              <a:r>
                <a:rPr kumimoji="0" lang="it-IT" sz="1000" b="1" i="1" u="none" strike="noStrike" kern="0" cap="none" spc="0" normalizeH="0" baseline="0" noProof="0" dirty="0">
                  <a:ln>
                    <a:noFill/>
                  </a:ln>
                  <a:solidFill>
                    <a:sysClr val="windowText" lastClr="000000"/>
                  </a:solidFill>
                  <a:effectLst/>
                  <a:uLnTx/>
                  <a:uFillTx/>
                </a:rPr>
                <a:t> INSTM </a:t>
              </a:r>
              <a:r>
                <a:rPr kumimoji="0" lang="it-IT" sz="1000" b="1" i="1" u="none" strike="noStrike" kern="0" cap="none" spc="0" normalizeH="0" baseline="0" noProof="0" dirty="0" err="1">
                  <a:ln>
                    <a:noFill/>
                  </a:ln>
                  <a:solidFill>
                    <a:sysClr val="windowText" lastClr="000000"/>
                  </a:solidFill>
                  <a:effectLst/>
                  <a:uLnTx/>
                  <a:uFillTx/>
                </a:rPr>
                <a:t>RomaTRE</a:t>
              </a:r>
              <a:r>
                <a:rPr kumimoji="0" lang="it-IT" sz="1000" b="1" i="1" u="none" strike="noStrike" kern="0" cap="none" spc="0" normalizeH="0" baseline="0" noProof="0" dirty="0">
                  <a:ln>
                    <a:noFill/>
                  </a:ln>
                  <a:solidFill>
                    <a:sysClr val="windowText" lastClr="000000"/>
                  </a:solidFill>
                  <a:effectLst/>
                  <a:uLnTx/>
                  <a:uFillTx/>
                </a:rPr>
                <a:t> </a:t>
              </a:r>
              <a:r>
                <a:rPr kumimoji="0" lang="it-IT" sz="1000" b="1" i="1" u="none" strike="noStrike" kern="0" cap="none" spc="0" normalizeH="0" baseline="0" noProof="0" dirty="0" err="1">
                  <a:ln>
                    <a:noFill/>
                  </a:ln>
                  <a:solidFill>
                    <a:sysClr val="windowText" lastClr="000000"/>
                  </a:solidFill>
                  <a:effectLst/>
                  <a:uLnTx/>
                  <a:uFillTx/>
                </a:rPr>
                <a:t>Cofinanziatore</a:t>
              </a:r>
              <a:r>
                <a:rPr kumimoji="0" lang="it-IT" sz="1000" b="1" i="1" u="none" strike="noStrike" kern="0" cap="none" spc="0" normalizeH="0" baseline="0" noProof="0" dirty="0">
                  <a:ln>
                    <a:noFill/>
                  </a:ln>
                  <a:solidFill>
                    <a:sysClr val="windowText" lastClr="000000"/>
                  </a:solidFill>
                  <a:effectLst/>
                  <a:uLnTx/>
                  <a:uFillTx/>
                </a:rPr>
                <a:t> Industriale: Consorzio RAMET</a:t>
              </a:r>
            </a:p>
          </p:txBody>
        </p:sp>
        <p:grpSp>
          <p:nvGrpSpPr>
            <p:cNvPr id="30" name="Gruppo 29"/>
            <p:cNvGrpSpPr/>
            <p:nvPr/>
          </p:nvGrpSpPr>
          <p:grpSpPr>
            <a:xfrm>
              <a:off x="4596707" y="12475057"/>
              <a:ext cx="10145463" cy="1898922"/>
              <a:chOff x="7318136" y="12832738"/>
              <a:chExt cx="10145463" cy="1898922"/>
            </a:xfrm>
          </p:grpSpPr>
          <p:sp>
            <p:nvSpPr>
              <p:cNvPr id="31" name="Rettangolo 30"/>
              <p:cNvSpPr/>
              <p:nvPr/>
            </p:nvSpPr>
            <p:spPr>
              <a:xfrm>
                <a:off x="7318136" y="12832738"/>
                <a:ext cx="10145463" cy="1786265"/>
              </a:xfrm>
              <a:prstGeom prst="rect">
                <a:avLst/>
              </a:prstGeom>
              <a:gradFill rotWithShape="1">
                <a:gsLst>
                  <a:gs pos="0">
                    <a:srgbClr val="1AB39F">
                      <a:shade val="51000"/>
                      <a:satMod val="130000"/>
                    </a:srgbClr>
                  </a:gs>
                  <a:gs pos="80000">
                    <a:srgbClr val="1AB39F">
                      <a:shade val="93000"/>
                      <a:satMod val="130000"/>
                    </a:srgbClr>
                  </a:gs>
                  <a:gs pos="100000">
                    <a:srgbClr val="1AB39F">
                      <a:shade val="94000"/>
                      <a:satMod val="135000"/>
                    </a:srgbClr>
                  </a:gs>
                </a:gsLst>
                <a:lin ang="16200000" scaled="0"/>
              </a:gradFill>
              <a:ln w="9525" cap="flat" cmpd="sng" algn="ctr">
                <a:solidFill>
                  <a:srgbClr val="1AB39F">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32" name="Rettangolo 31"/>
              <p:cNvSpPr/>
              <p:nvPr/>
            </p:nvSpPr>
            <p:spPr>
              <a:xfrm>
                <a:off x="8034546" y="13002594"/>
                <a:ext cx="9379368" cy="1729066"/>
              </a:xfrm>
              <a:prstGeom prst="rect">
                <a:avLst/>
              </a:prstGeom>
              <a:noFill/>
              <a:ln w="9525" cap="flat" cmpd="sng" algn="ctr">
                <a:noFill/>
                <a:prstDash val="solid"/>
              </a:ln>
              <a:effectLst>
                <a:outerShdw blurRad="40000" dist="23000" dir="5400000" rotWithShape="0">
                  <a:srgbClr val="000000">
                    <a:alpha val="35000"/>
                  </a:srgbClr>
                </a:outerShdw>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t-IT" sz="2000" b="1" i="0" u="none" strike="noStrike" kern="0" cap="none" spc="0" normalizeH="0" baseline="0" noProof="0" dirty="0">
                    <a:ln>
                      <a:noFill/>
                    </a:ln>
                    <a:solidFill>
                      <a:sysClr val="window" lastClr="FFFFFF"/>
                    </a:solidFill>
                    <a:effectLst/>
                    <a:uLnTx/>
                    <a:uFillTx/>
                    <a:latin typeface="Arial" pitchFamily="34" charset="0"/>
                    <a:ea typeface="+mn-ea"/>
                    <a:cs typeface="Arial" pitchFamily="34" charset="0"/>
                  </a:rPr>
                  <a:t>SLAG NEWLIFE</a:t>
                </a:r>
              </a:p>
            </p:txBody>
          </p:sp>
        </p:grpSp>
      </p:grpSp>
      <p:grpSp>
        <p:nvGrpSpPr>
          <p:cNvPr id="40" name="Gruppo 39"/>
          <p:cNvGrpSpPr/>
          <p:nvPr/>
        </p:nvGrpSpPr>
        <p:grpSpPr>
          <a:xfrm>
            <a:off x="0" y="2401741"/>
            <a:ext cx="3428640" cy="1790955"/>
            <a:chOff x="1867205" y="12475057"/>
            <a:chExt cx="15138400" cy="7739566"/>
          </a:xfrm>
        </p:grpSpPr>
        <p:sp>
          <p:nvSpPr>
            <p:cNvPr id="41" name="Rettangolo 40"/>
            <p:cNvSpPr/>
            <p:nvPr/>
          </p:nvSpPr>
          <p:spPr>
            <a:xfrm>
              <a:off x="2659800" y="14736065"/>
              <a:ext cx="14345805" cy="1862067"/>
            </a:xfrm>
            <a:prstGeom prst="rect">
              <a:avLst/>
            </a:prstGeom>
            <a:gradFill rotWithShape="1">
              <a:gsLst>
                <a:gs pos="0">
                  <a:srgbClr val="1AB39F">
                    <a:tint val="50000"/>
                    <a:satMod val="300000"/>
                  </a:srgbClr>
                </a:gs>
                <a:gs pos="35000">
                  <a:srgbClr val="1AB39F">
                    <a:tint val="37000"/>
                    <a:satMod val="300000"/>
                  </a:srgbClr>
                </a:gs>
                <a:gs pos="100000">
                  <a:srgbClr val="1AB39F">
                    <a:tint val="15000"/>
                    <a:satMod val="350000"/>
                  </a:srgbClr>
                </a:gs>
              </a:gsLst>
              <a:lin ang="16200000" scaled="1"/>
            </a:gradFill>
            <a:ln w="9525" cap="flat" cmpd="sng" algn="ctr">
              <a:solidFill>
                <a:srgbClr val="1AB39F">
                  <a:shade val="95000"/>
                  <a:satMod val="105000"/>
                </a:srgbClr>
              </a:solidFill>
              <a:prstDash val="solid"/>
            </a:ln>
            <a:effectLst>
              <a:outerShdw blurRad="40000" dist="20000" dir="5400000" rotWithShape="0">
                <a:srgbClr val="000000">
                  <a:alpha val="38000"/>
                </a:srgbClr>
              </a:outerShdw>
            </a:effectLst>
          </p:spPr>
          <p:txBody>
            <a:bodyPr wrap="square" anchor="b">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1100" b="1" i="0" u="none" strike="noStrike" kern="0" cap="none" spc="0" normalizeH="0" baseline="0" noProof="0" dirty="0">
                  <a:ln>
                    <a:noFill/>
                  </a:ln>
                  <a:solidFill>
                    <a:sysClr val="windowText" lastClr="000000"/>
                  </a:solidFill>
                  <a:effectLst/>
                  <a:uLnTx/>
                  <a:uFillTx/>
                  <a:latin typeface="Calibri"/>
                  <a:ea typeface="+mn-ea"/>
                  <a:cs typeface="+mn-cs"/>
                </a:rPr>
                <a:t>NUOVI MATERIALI BASATI SU ALGINATI PER LA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1100" b="1" i="0" u="none" strike="noStrike" kern="0" cap="none" spc="0" normalizeH="0" baseline="0" noProof="0" dirty="0">
                  <a:ln>
                    <a:noFill/>
                  </a:ln>
                  <a:solidFill>
                    <a:sysClr val="windowText" lastClr="000000"/>
                  </a:solidFill>
                  <a:effectLst/>
                  <a:uLnTx/>
                  <a:uFillTx/>
                  <a:latin typeface="Calibri"/>
                  <a:ea typeface="+mn-ea"/>
                  <a:cs typeface="+mn-cs"/>
                </a:rPr>
                <a:t>RIMOZIONE DEL PARTICOLATO </a:t>
              </a:r>
              <a:r>
                <a:rPr kumimoji="0" lang="it-IT" sz="1100" b="1" i="0" u="none" strike="noStrike" kern="0" cap="none" spc="0" normalizeH="0" baseline="0" noProof="0" dirty="0" smtClean="0">
                  <a:ln>
                    <a:noFill/>
                  </a:ln>
                  <a:solidFill>
                    <a:sysClr val="windowText" lastClr="000000"/>
                  </a:solidFill>
                  <a:effectLst/>
                  <a:uLnTx/>
                  <a:uFillTx/>
                  <a:latin typeface="Calibri"/>
                  <a:ea typeface="+mn-ea"/>
                  <a:cs typeface="+mn-cs"/>
                </a:rPr>
                <a:t>AERODISPERSO  </a:t>
              </a:r>
              <a:endParaRPr kumimoji="0" lang="it-IT" sz="1100" b="1"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42" name="Rettangolo 41"/>
            <p:cNvSpPr/>
            <p:nvPr/>
          </p:nvSpPr>
          <p:spPr>
            <a:xfrm>
              <a:off x="1867205" y="17155512"/>
              <a:ext cx="15138400" cy="3059111"/>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1000" b="1" i="1" u="none" strike="noStrike" kern="0" cap="none" spc="0" normalizeH="0" baseline="0" noProof="0" dirty="0">
                  <a:ln>
                    <a:noFill/>
                  </a:ln>
                  <a:solidFill>
                    <a:sysClr val="windowText" lastClr="000000"/>
                  </a:solidFill>
                  <a:effectLst/>
                  <a:uLnTx/>
                  <a:uFillTx/>
                </a:rPr>
                <a:t>Responsabile della ricerca: Prof.ssa Elza Bontempi</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1000" b="1" i="1" u="none" strike="noStrike" kern="0" cap="none" spc="0" normalizeH="0" baseline="0" noProof="0" dirty="0">
                  <a:ln>
                    <a:noFill/>
                  </a:ln>
                  <a:solidFill>
                    <a:sysClr val="windowText" lastClr="000000"/>
                  </a:solidFill>
                  <a:effectLst/>
                  <a:uLnTx/>
                  <a:uFillTx/>
                </a:rPr>
                <a:t>Gruppo di lavoro: </a:t>
              </a:r>
              <a:r>
                <a:rPr kumimoji="0" lang="it-IT" sz="1000" b="1" i="1" u="none" strike="noStrike" kern="0" cap="none" spc="0" normalizeH="0" baseline="0" noProof="0" dirty="0" err="1">
                  <a:ln>
                    <a:noFill/>
                  </a:ln>
                  <a:solidFill>
                    <a:sysClr val="windowText" lastClr="000000"/>
                  </a:solidFill>
                  <a:effectLst/>
                  <a:uLnTx/>
                  <a:uFillTx/>
                </a:rPr>
                <a:t>UdR</a:t>
              </a:r>
              <a:r>
                <a:rPr kumimoji="0" lang="it-IT" sz="1000" b="1" i="1" u="none" strike="noStrike" kern="0" cap="none" spc="0" normalizeH="0" baseline="0" noProof="0" dirty="0">
                  <a:ln>
                    <a:noFill/>
                  </a:ln>
                  <a:solidFill>
                    <a:sysClr val="windowText" lastClr="000000"/>
                  </a:solidFill>
                  <a:effectLst/>
                  <a:uLnTx/>
                  <a:uFillTx/>
                </a:rPr>
                <a:t> INSTM Brescia, </a:t>
              </a:r>
              <a:r>
                <a:rPr kumimoji="0" lang="it-IT" sz="1000" b="1" i="1" u="none" strike="noStrike" kern="0" cap="none" spc="0" normalizeH="0" baseline="0" noProof="0" dirty="0" err="1">
                  <a:ln>
                    <a:noFill/>
                  </a:ln>
                  <a:solidFill>
                    <a:sysClr val="windowText" lastClr="000000"/>
                  </a:solidFill>
                  <a:effectLst/>
                  <a:uLnTx/>
                  <a:uFillTx/>
                </a:rPr>
                <a:t>UdR</a:t>
              </a:r>
              <a:r>
                <a:rPr kumimoji="0" lang="it-IT" sz="1000" b="1" i="1" u="none" strike="noStrike" kern="0" cap="none" spc="0" normalizeH="0" baseline="0" noProof="0" dirty="0">
                  <a:ln>
                    <a:noFill/>
                  </a:ln>
                  <a:solidFill>
                    <a:sysClr val="windowText" lastClr="000000"/>
                  </a:solidFill>
                  <a:effectLst/>
                  <a:uLnTx/>
                  <a:uFillTx/>
                </a:rPr>
                <a:t> INSTM Trieste, </a:t>
              </a:r>
              <a:r>
                <a:rPr kumimoji="0" lang="it-IT" sz="1000" b="1" i="1" u="none" strike="noStrike" kern="0" cap="none" spc="0" normalizeH="0" baseline="0" noProof="0" dirty="0" err="1">
                  <a:ln>
                    <a:noFill/>
                  </a:ln>
                  <a:solidFill>
                    <a:sysClr val="windowText" lastClr="000000"/>
                  </a:solidFill>
                  <a:effectLst/>
                  <a:uLnTx/>
                  <a:uFillTx/>
                </a:rPr>
                <a:t>UdR</a:t>
              </a:r>
              <a:r>
                <a:rPr kumimoji="0" lang="it-IT" sz="1000" b="1" i="1" u="none" strike="noStrike" kern="0" cap="none" spc="0" normalizeH="0" baseline="0" noProof="0" dirty="0">
                  <a:ln>
                    <a:noFill/>
                  </a:ln>
                  <a:solidFill>
                    <a:sysClr val="windowText" lastClr="000000"/>
                  </a:solidFill>
                  <a:effectLst/>
                  <a:uLnTx/>
                  <a:uFillTx/>
                </a:rPr>
                <a:t> INSTM Bologna</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1000" b="1" i="1" u="none" strike="noStrike" kern="0" cap="none" spc="0" normalizeH="0" baseline="0" noProof="0" dirty="0" err="1">
                  <a:ln>
                    <a:noFill/>
                  </a:ln>
                  <a:solidFill>
                    <a:sysClr val="windowText" lastClr="000000"/>
                  </a:solidFill>
                  <a:effectLst/>
                  <a:uLnTx/>
                  <a:uFillTx/>
                </a:rPr>
                <a:t>Cofinanziatore</a:t>
              </a:r>
              <a:r>
                <a:rPr kumimoji="0" lang="it-IT" sz="1000" b="1" i="1" u="none" strike="noStrike" kern="0" cap="none" spc="0" normalizeH="0" baseline="0" noProof="0" dirty="0">
                  <a:ln>
                    <a:noFill/>
                  </a:ln>
                  <a:solidFill>
                    <a:sysClr val="windowText" lastClr="000000"/>
                  </a:solidFill>
                  <a:effectLst/>
                  <a:uLnTx/>
                  <a:uFillTx/>
                </a:rPr>
                <a:t> Industriale: </a:t>
              </a:r>
              <a:r>
                <a:rPr kumimoji="0" lang="it-IT" sz="1000" b="1" i="1" u="none" strike="noStrike" kern="0" cap="none" spc="0" normalizeH="0" baseline="0" noProof="0" dirty="0" err="1">
                  <a:ln>
                    <a:noFill/>
                  </a:ln>
                  <a:solidFill>
                    <a:sysClr val="windowText" lastClr="000000"/>
                  </a:solidFill>
                  <a:effectLst/>
                  <a:uLnTx/>
                  <a:uFillTx/>
                </a:rPr>
                <a:t>XearPro</a:t>
              </a:r>
              <a:endParaRPr kumimoji="0" lang="it-IT" sz="1000" b="1" i="1" u="none" strike="noStrike" kern="0" cap="none" spc="0" normalizeH="0" baseline="0" noProof="0" dirty="0">
                <a:ln>
                  <a:noFill/>
                </a:ln>
                <a:solidFill>
                  <a:sysClr val="windowText" lastClr="000000"/>
                </a:solidFill>
                <a:effectLst/>
                <a:uLnTx/>
                <a:uFillTx/>
              </a:endParaRPr>
            </a:p>
          </p:txBody>
        </p:sp>
        <p:grpSp>
          <p:nvGrpSpPr>
            <p:cNvPr id="43" name="Gruppo 42"/>
            <p:cNvGrpSpPr/>
            <p:nvPr/>
          </p:nvGrpSpPr>
          <p:grpSpPr>
            <a:xfrm>
              <a:off x="4363674" y="12475057"/>
              <a:ext cx="10145463" cy="1898922"/>
              <a:chOff x="7085103" y="12832738"/>
              <a:chExt cx="10145463" cy="1898922"/>
            </a:xfrm>
          </p:grpSpPr>
          <p:sp>
            <p:nvSpPr>
              <p:cNvPr id="44" name="Rettangolo 43"/>
              <p:cNvSpPr/>
              <p:nvPr/>
            </p:nvSpPr>
            <p:spPr>
              <a:xfrm>
                <a:off x="7085103" y="12832738"/>
                <a:ext cx="10145463" cy="1786265"/>
              </a:xfrm>
              <a:prstGeom prst="rect">
                <a:avLst/>
              </a:prstGeom>
              <a:gradFill rotWithShape="1">
                <a:gsLst>
                  <a:gs pos="0">
                    <a:srgbClr val="1AB39F">
                      <a:shade val="51000"/>
                      <a:satMod val="130000"/>
                    </a:srgbClr>
                  </a:gs>
                  <a:gs pos="80000">
                    <a:srgbClr val="1AB39F">
                      <a:shade val="93000"/>
                      <a:satMod val="130000"/>
                    </a:srgbClr>
                  </a:gs>
                  <a:gs pos="100000">
                    <a:srgbClr val="1AB39F">
                      <a:shade val="94000"/>
                      <a:satMod val="135000"/>
                    </a:srgbClr>
                  </a:gs>
                </a:gsLst>
                <a:lin ang="16200000" scaled="0"/>
              </a:gradFill>
              <a:ln w="9525" cap="flat" cmpd="sng" algn="ctr">
                <a:solidFill>
                  <a:srgbClr val="1AB39F">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5" name="Rettangolo 44"/>
              <p:cNvSpPr/>
              <p:nvPr/>
            </p:nvSpPr>
            <p:spPr>
              <a:xfrm>
                <a:off x="9181424" y="13002594"/>
                <a:ext cx="6196106" cy="1729066"/>
              </a:xfrm>
              <a:prstGeom prst="rect">
                <a:avLst/>
              </a:prstGeom>
              <a:noFill/>
              <a:ln w="9525" cap="flat" cmpd="sng" algn="ctr">
                <a:noFill/>
                <a:prstDash val="solid"/>
              </a:ln>
              <a:effectLst>
                <a:outerShdw blurRad="40000" dist="23000" dir="5400000" rotWithShape="0">
                  <a:srgbClr val="000000">
                    <a:alpha val="35000"/>
                  </a:srgbClr>
                </a:outerShdw>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t-IT" sz="2000" b="1" i="0" u="none" strike="noStrike" kern="0" cap="none" spc="0" normalizeH="0" baseline="0" noProof="0" dirty="0">
                    <a:ln>
                      <a:noFill/>
                    </a:ln>
                    <a:solidFill>
                      <a:sysClr val="window" lastClr="FFFFFF"/>
                    </a:solidFill>
                    <a:effectLst/>
                    <a:uLnTx/>
                    <a:uFillTx/>
                    <a:latin typeface="Arial" pitchFamily="34" charset="0"/>
                    <a:ea typeface="+mn-ea"/>
                    <a:cs typeface="Arial" pitchFamily="34" charset="0"/>
                  </a:rPr>
                  <a:t>BASALTO</a:t>
                </a:r>
              </a:p>
            </p:txBody>
          </p:sp>
        </p:grpSp>
      </p:grpSp>
      <p:grpSp>
        <p:nvGrpSpPr>
          <p:cNvPr id="46" name="Gruppo 45"/>
          <p:cNvGrpSpPr/>
          <p:nvPr/>
        </p:nvGrpSpPr>
        <p:grpSpPr>
          <a:xfrm>
            <a:off x="4865081" y="4652187"/>
            <a:ext cx="3428640" cy="1810207"/>
            <a:chOff x="3078140" y="12475057"/>
            <a:chExt cx="15138400" cy="7822765"/>
          </a:xfrm>
        </p:grpSpPr>
        <p:sp>
          <p:nvSpPr>
            <p:cNvPr id="47" name="Rettangolo 46"/>
            <p:cNvSpPr/>
            <p:nvPr/>
          </p:nvSpPr>
          <p:spPr>
            <a:xfrm>
              <a:off x="3078140" y="15022109"/>
              <a:ext cx="15138400" cy="2593594"/>
            </a:xfrm>
            <a:prstGeom prst="rect">
              <a:avLst/>
            </a:prstGeom>
            <a:gradFill rotWithShape="1">
              <a:gsLst>
                <a:gs pos="0">
                  <a:srgbClr val="1AB39F">
                    <a:tint val="50000"/>
                    <a:satMod val="300000"/>
                  </a:srgbClr>
                </a:gs>
                <a:gs pos="35000">
                  <a:srgbClr val="1AB39F">
                    <a:tint val="37000"/>
                    <a:satMod val="300000"/>
                  </a:srgbClr>
                </a:gs>
                <a:gs pos="100000">
                  <a:srgbClr val="1AB39F">
                    <a:tint val="15000"/>
                    <a:satMod val="350000"/>
                  </a:srgbClr>
                </a:gs>
              </a:gsLst>
              <a:lin ang="16200000" scaled="1"/>
            </a:gradFill>
            <a:ln w="9525" cap="flat" cmpd="sng" algn="ctr">
              <a:solidFill>
                <a:srgbClr val="1AB39F">
                  <a:shade val="95000"/>
                  <a:satMod val="105000"/>
                </a:srgbClr>
              </a:solidFill>
              <a:prstDash val="solid"/>
            </a:ln>
            <a:effectLst>
              <a:outerShdw blurRad="40000" dist="20000" dir="5400000" rotWithShape="0">
                <a:srgbClr val="000000">
                  <a:alpha val="38000"/>
                </a:srgbClr>
              </a:outerShdw>
            </a:effectLst>
          </p:spPr>
          <p:txBody>
            <a:bodyPr anchor="b">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1100" b="1" i="0" u="none" strike="noStrike" kern="0" cap="none" spc="0" normalizeH="0" baseline="0" noProof="0" dirty="0">
                  <a:ln>
                    <a:noFill/>
                  </a:ln>
                  <a:solidFill>
                    <a:sysClr val="windowText" lastClr="000000"/>
                  </a:solidFill>
                  <a:effectLst/>
                  <a:uLnTx/>
                  <a:uFillTx/>
                  <a:latin typeface="Calibri"/>
                  <a:ea typeface="+mn-ea"/>
                  <a:cs typeface="+mn-cs"/>
                </a:rPr>
                <a:t>MICROSFERE ADATTIVE PER IL MONITORIGGIO AMBIENTALE E L’ABBATTIMENTO DI INQUINANTI PERSISTENTI MI ADATTI E L’ABBATTI  </a:t>
              </a:r>
            </a:p>
          </p:txBody>
        </p:sp>
        <p:sp>
          <p:nvSpPr>
            <p:cNvPr id="48" name="Rettangolo 47"/>
            <p:cNvSpPr/>
            <p:nvPr/>
          </p:nvSpPr>
          <p:spPr>
            <a:xfrm>
              <a:off x="3078140" y="17903733"/>
              <a:ext cx="15138400" cy="2394089"/>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1000" b="1" i="1" u="none" strike="noStrike" kern="0" cap="none" spc="0" normalizeH="0" baseline="0" noProof="0" dirty="0">
                  <a:ln>
                    <a:noFill/>
                  </a:ln>
                  <a:solidFill>
                    <a:sysClr val="windowText" lastClr="000000"/>
                  </a:solidFill>
                  <a:effectLst/>
                  <a:uLnTx/>
                  <a:uFillTx/>
                </a:rPr>
                <a:t>Responsabile della ricerca: Prof. Ivano </a:t>
              </a:r>
              <a:r>
                <a:rPr kumimoji="0" lang="it-IT" sz="1000" b="1" i="1" u="none" strike="noStrike" kern="0" cap="none" spc="0" normalizeH="0" baseline="0" noProof="0" dirty="0" err="1">
                  <a:ln>
                    <a:noFill/>
                  </a:ln>
                  <a:solidFill>
                    <a:sysClr val="windowText" lastClr="000000"/>
                  </a:solidFill>
                  <a:effectLst/>
                  <a:uLnTx/>
                  <a:uFillTx/>
                </a:rPr>
                <a:t>Alessandri</a:t>
              </a:r>
              <a:endParaRPr kumimoji="0" lang="it-IT" sz="1000" b="1" i="1"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1000" b="1" i="1" u="none" strike="noStrike" kern="0" cap="none" spc="0" normalizeH="0" baseline="0" noProof="0" dirty="0">
                  <a:ln>
                    <a:noFill/>
                  </a:ln>
                  <a:solidFill>
                    <a:sysClr val="windowText" lastClr="000000"/>
                  </a:solidFill>
                  <a:effectLst/>
                  <a:uLnTx/>
                  <a:uFillTx/>
                </a:rPr>
                <a:t>Gruppo di lavoro: </a:t>
              </a:r>
              <a:r>
                <a:rPr kumimoji="0" lang="it-IT" sz="1000" b="1" i="1" u="none" strike="noStrike" kern="0" cap="none" spc="0" normalizeH="0" baseline="0" noProof="0" dirty="0" err="1">
                  <a:ln>
                    <a:noFill/>
                  </a:ln>
                  <a:solidFill>
                    <a:sysClr val="windowText" lastClr="000000"/>
                  </a:solidFill>
                  <a:effectLst/>
                  <a:uLnTx/>
                  <a:uFillTx/>
                </a:rPr>
                <a:t>UdR</a:t>
              </a:r>
              <a:r>
                <a:rPr kumimoji="0" lang="it-IT" sz="1000" b="1" i="1" u="none" strike="noStrike" kern="0" cap="none" spc="0" normalizeH="0" baseline="0" noProof="0" dirty="0">
                  <a:ln>
                    <a:noFill/>
                  </a:ln>
                  <a:solidFill>
                    <a:sysClr val="windowText" lastClr="000000"/>
                  </a:solidFill>
                  <a:effectLst/>
                  <a:uLnTx/>
                  <a:uFillTx/>
                </a:rPr>
                <a:t> INSTM Brescia, </a:t>
              </a:r>
              <a:r>
                <a:rPr kumimoji="0" lang="it-IT" sz="1000" b="1" i="1" u="none" strike="noStrike" kern="0" cap="none" spc="0" normalizeH="0" baseline="0" noProof="0" dirty="0" err="1">
                  <a:ln>
                    <a:noFill/>
                  </a:ln>
                  <a:solidFill>
                    <a:sysClr val="windowText" lastClr="000000"/>
                  </a:solidFill>
                  <a:effectLst/>
                  <a:uLnTx/>
                  <a:uFillTx/>
                </a:rPr>
                <a:t>UdR</a:t>
              </a:r>
              <a:r>
                <a:rPr kumimoji="0" lang="it-IT" sz="1000" b="1" i="1" u="none" strike="noStrike" kern="0" cap="none" spc="0" normalizeH="0" baseline="0" noProof="0" dirty="0">
                  <a:ln>
                    <a:noFill/>
                  </a:ln>
                  <a:solidFill>
                    <a:sysClr val="windowText" lastClr="000000"/>
                  </a:solidFill>
                  <a:effectLst/>
                  <a:uLnTx/>
                  <a:uFillTx/>
                </a:rPr>
                <a:t> INSTM Sassari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1000" b="1" i="1" u="none" strike="noStrike" kern="0" cap="none" spc="0" normalizeH="0" baseline="0" noProof="0" dirty="0" err="1">
                  <a:ln>
                    <a:noFill/>
                  </a:ln>
                  <a:solidFill>
                    <a:sysClr val="windowText" lastClr="000000"/>
                  </a:solidFill>
                  <a:effectLst/>
                  <a:uLnTx/>
                  <a:uFillTx/>
                </a:rPr>
                <a:t>Cofinanziatore</a:t>
              </a:r>
              <a:r>
                <a:rPr kumimoji="0" lang="it-IT" sz="1000" b="1" i="1" u="none" strike="noStrike" kern="0" cap="none" spc="0" normalizeH="0" baseline="0" noProof="0" dirty="0">
                  <a:ln>
                    <a:noFill/>
                  </a:ln>
                  <a:solidFill>
                    <a:sysClr val="windowText" lastClr="000000"/>
                  </a:solidFill>
                  <a:effectLst/>
                  <a:uLnTx/>
                  <a:uFillTx/>
                </a:rPr>
                <a:t> Industriale: SMART Solutions</a:t>
              </a:r>
            </a:p>
          </p:txBody>
        </p:sp>
        <p:grpSp>
          <p:nvGrpSpPr>
            <p:cNvPr id="49" name="Gruppo 48"/>
            <p:cNvGrpSpPr/>
            <p:nvPr/>
          </p:nvGrpSpPr>
          <p:grpSpPr>
            <a:xfrm>
              <a:off x="3691719" y="12475057"/>
              <a:ext cx="13909103" cy="1898922"/>
              <a:chOff x="6413148" y="12832738"/>
              <a:chExt cx="13909103" cy="1898922"/>
            </a:xfrm>
          </p:grpSpPr>
          <p:sp>
            <p:nvSpPr>
              <p:cNvPr id="50" name="Rettangolo 49"/>
              <p:cNvSpPr/>
              <p:nvPr/>
            </p:nvSpPr>
            <p:spPr>
              <a:xfrm>
                <a:off x="6606290" y="12832738"/>
                <a:ext cx="13579578" cy="1786265"/>
              </a:xfrm>
              <a:prstGeom prst="rect">
                <a:avLst/>
              </a:prstGeom>
              <a:gradFill rotWithShape="1">
                <a:gsLst>
                  <a:gs pos="0">
                    <a:srgbClr val="1AB39F">
                      <a:shade val="51000"/>
                      <a:satMod val="130000"/>
                    </a:srgbClr>
                  </a:gs>
                  <a:gs pos="80000">
                    <a:srgbClr val="1AB39F">
                      <a:shade val="93000"/>
                      <a:satMod val="130000"/>
                    </a:srgbClr>
                  </a:gs>
                  <a:gs pos="100000">
                    <a:srgbClr val="1AB39F">
                      <a:shade val="94000"/>
                      <a:satMod val="135000"/>
                    </a:srgbClr>
                  </a:gs>
                </a:gsLst>
                <a:lin ang="16200000" scaled="0"/>
              </a:gradFill>
              <a:ln w="9525" cap="flat" cmpd="sng" algn="ctr">
                <a:solidFill>
                  <a:srgbClr val="1AB39F">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1" name="Rettangolo 50"/>
              <p:cNvSpPr/>
              <p:nvPr/>
            </p:nvSpPr>
            <p:spPr>
              <a:xfrm>
                <a:off x="6413148" y="13002594"/>
                <a:ext cx="13909103" cy="1729066"/>
              </a:xfrm>
              <a:prstGeom prst="rect">
                <a:avLst/>
              </a:prstGeom>
              <a:noFill/>
              <a:ln w="9525" cap="flat" cmpd="sng" algn="ctr">
                <a:noFill/>
                <a:prstDash val="solid"/>
              </a:ln>
              <a:effectLst>
                <a:outerShdw blurRad="40000" dist="23000" dir="5400000" rotWithShape="0">
                  <a:srgbClr val="000000">
                    <a:alpha val="35000"/>
                  </a:srgbClr>
                </a:outerShdw>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t-IT" sz="2000" b="1" i="0" u="none" strike="noStrike" kern="0" cap="none" spc="0" normalizeH="0" baseline="0" noProof="0" dirty="0">
                    <a:ln>
                      <a:noFill/>
                    </a:ln>
                    <a:solidFill>
                      <a:sysClr val="window" lastClr="FFFFFF"/>
                    </a:solidFill>
                    <a:effectLst/>
                    <a:uLnTx/>
                    <a:uFillTx/>
                    <a:latin typeface="Arial" pitchFamily="34" charset="0"/>
                    <a:ea typeface="+mn-ea"/>
                    <a:cs typeface="Arial" pitchFamily="34" charset="0"/>
                  </a:rPr>
                  <a:t>MI </a:t>
                </a:r>
                <a:r>
                  <a:rPr lang="it-IT" sz="2000" b="1" kern="0" dirty="0" smtClean="0">
                    <a:solidFill>
                      <a:sysClr val="window" lastClr="FFFFFF"/>
                    </a:solidFill>
                    <a:latin typeface="Arial" pitchFamily="34" charset="0"/>
                    <a:cs typeface="Arial" pitchFamily="34" charset="0"/>
                  </a:rPr>
                  <a:t>AD</a:t>
                </a:r>
                <a:r>
                  <a:rPr kumimoji="0" lang="it-IT" sz="2000" b="1" i="0" u="none" strike="noStrike" kern="0" cap="none" spc="0" normalizeH="0" baseline="0" noProof="0" dirty="0" smtClean="0">
                    <a:ln>
                      <a:noFill/>
                    </a:ln>
                    <a:solidFill>
                      <a:sysClr val="window" lastClr="FFFFFF"/>
                    </a:solidFill>
                    <a:effectLst/>
                    <a:uLnTx/>
                    <a:uFillTx/>
                    <a:latin typeface="Arial" pitchFamily="34" charset="0"/>
                    <a:ea typeface="+mn-ea"/>
                    <a:cs typeface="Arial" pitchFamily="34" charset="0"/>
                  </a:rPr>
                  <a:t>ATTI </a:t>
                </a:r>
                <a:r>
                  <a:rPr kumimoji="0" lang="it-IT" sz="2000" b="1" i="0" u="none" strike="noStrike" kern="0" cap="none" spc="0" normalizeH="0" baseline="0" noProof="0" dirty="0">
                    <a:ln>
                      <a:noFill/>
                    </a:ln>
                    <a:solidFill>
                      <a:sysClr val="window" lastClr="FFFFFF"/>
                    </a:solidFill>
                    <a:effectLst/>
                    <a:uLnTx/>
                    <a:uFillTx/>
                    <a:latin typeface="Arial" pitchFamily="34" charset="0"/>
                    <a:ea typeface="+mn-ea"/>
                    <a:cs typeface="Arial" pitchFamily="34" charset="0"/>
                  </a:rPr>
                  <a:t>E L’ABBATTI</a:t>
                </a:r>
              </a:p>
            </p:txBody>
          </p:sp>
        </p:grpSp>
      </p:grpSp>
      <p:pic>
        <p:nvPicPr>
          <p:cNvPr id="52" name="Picture 4" descr="http://chem4tech.unibs.it/_/rsrc/1488900088025/home/gruppo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3910" y="1772816"/>
            <a:ext cx="4785588" cy="2837553"/>
          </a:xfrm>
          <a:prstGeom prst="rect">
            <a:avLst/>
          </a:prstGeom>
          <a:noFill/>
          <a:extLst>
            <a:ext uri="{909E8E84-426E-40DD-AFC4-6F175D3DCCD1}">
              <a14:hiddenFill xmlns:a14="http://schemas.microsoft.com/office/drawing/2010/main">
                <a:solidFill>
                  <a:srgbClr val="FFFFFF"/>
                </a:solidFill>
              </a14:hiddenFill>
            </a:ext>
          </a:extLst>
        </p:spPr>
      </p:pic>
      <p:grpSp>
        <p:nvGrpSpPr>
          <p:cNvPr id="54" name="Gruppo 53"/>
          <p:cNvGrpSpPr/>
          <p:nvPr/>
        </p:nvGrpSpPr>
        <p:grpSpPr>
          <a:xfrm>
            <a:off x="4611603" y="193159"/>
            <a:ext cx="4496902" cy="1532751"/>
            <a:chOff x="981064" y="12475057"/>
            <a:chExt cx="19855070" cy="6623744"/>
          </a:xfrm>
        </p:grpSpPr>
        <p:sp>
          <p:nvSpPr>
            <p:cNvPr id="55" name="Rettangolo 54"/>
            <p:cNvSpPr/>
            <p:nvPr/>
          </p:nvSpPr>
          <p:spPr>
            <a:xfrm>
              <a:off x="981064" y="15574310"/>
              <a:ext cx="19855070" cy="2113879"/>
            </a:xfrm>
            <a:prstGeom prst="rect">
              <a:avLst/>
            </a:prstGeom>
            <a:gradFill rotWithShape="1">
              <a:gsLst>
                <a:gs pos="0">
                  <a:srgbClr val="1AB39F">
                    <a:tint val="50000"/>
                    <a:satMod val="300000"/>
                  </a:srgbClr>
                </a:gs>
                <a:gs pos="35000">
                  <a:srgbClr val="1AB39F">
                    <a:tint val="37000"/>
                    <a:satMod val="300000"/>
                  </a:srgbClr>
                </a:gs>
                <a:gs pos="100000">
                  <a:srgbClr val="1AB39F">
                    <a:tint val="15000"/>
                    <a:satMod val="350000"/>
                  </a:srgbClr>
                </a:gs>
              </a:gsLst>
              <a:lin ang="16200000" scaled="1"/>
            </a:gradFill>
            <a:ln w="9525" cap="flat" cmpd="sng" algn="ctr">
              <a:solidFill>
                <a:srgbClr val="1AB39F">
                  <a:shade val="95000"/>
                  <a:satMod val="105000"/>
                </a:srgbClr>
              </a:solidFill>
              <a:prstDash val="solid"/>
            </a:ln>
            <a:effectLst>
              <a:outerShdw blurRad="40000" dist="20000" dir="5400000" rotWithShape="0">
                <a:srgbClr val="000000">
                  <a:alpha val="38000"/>
                </a:srgbClr>
              </a:outerShdw>
            </a:effectLst>
          </p:spPr>
          <p:txBody>
            <a:bodyPr wrap="square" anchor="b">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100" b="1"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56" name="Rettangolo 55"/>
            <p:cNvSpPr/>
            <p:nvPr/>
          </p:nvSpPr>
          <p:spPr>
            <a:xfrm>
              <a:off x="1882505" y="18034763"/>
              <a:ext cx="15138401" cy="1064038"/>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1000" b="1" i="1" u="none" strike="noStrike" kern="0" cap="none" spc="0" normalizeH="0" baseline="0" noProof="0" dirty="0">
                  <a:ln>
                    <a:noFill/>
                  </a:ln>
                  <a:solidFill>
                    <a:sysClr val="windowText" lastClr="000000"/>
                  </a:solidFill>
                  <a:effectLst/>
                  <a:uLnTx/>
                  <a:uFillTx/>
                </a:rPr>
                <a:t>Responsabile della ricerca: Prof.ssa </a:t>
              </a:r>
              <a:r>
                <a:rPr kumimoji="0" lang="it-IT" sz="1000" b="1" i="1" u="none" strike="noStrike" kern="0" cap="none" spc="0" normalizeH="0" baseline="0" noProof="0" dirty="0" smtClean="0">
                  <a:ln>
                    <a:noFill/>
                  </a:ln>
                  <a:solidFill>
                    <a:sysClr val="windowText" lastClr="000000"/>
                  </a:solidFill>
                  <a:effectLst/>
                  <a:uLnTx/>
                  <a:uFillTx/>
                </a:rPr>
                <a:t>Elza Bontempi</a:t>
              </a:r>
              <a:endParaRPr kumimoji="0" lang="it-IT" sz="1000" b="1" i="1" u="none" strike="noStrike" kern="0" cap="none" spc="0" normalizeH="0" baseline="0" noProof="0" dirty="0">
                <a:ln>
                  <a:noFill/>
                </a:ln>
                <a:solidFill>
                  <a:sysClr val="windowText" lastClr="000000"/>
                </a:solidFill>
                <a:effectLst/>
                <a:uLnTx/>
                <a:uFillTx/>
              </a:endParaRPr>
            </a:p>
          </p:txBody>
        </p:sp>
        <p:grpSp>
          <p:nvGrpSpPr>
            <p:cNvPr id="57" name="Gruppo 56"/>
            <p:cNvGrpSpPr/>
            <p:nvPr/>
          </p:nvGrpSpPr>
          <p:grpSpPr>
            <a:xfrm>
              <a:off x="4596707" y="12475057"/>
              <a:ext cx="10145463" cy="1867703"/>
              <a:chOff x="7318136" y="12832738"/>
              <a:chExt cx="10145463" cy="1867703"/>
            </a:xfrm>
          </p:grpSpPr>
          <p:sp>
            <p:nvSpPr>
              <p:cNvPr id="58" name="Rettangolo 57"/>
              <p:cNvSpPr/>
              <p:nvPr/>
            </p:nvSpPr>
            <p:spPr>
              <a:xfrm>
                <a:off x="7318136" y="12832738"/>
                <a:ext cx="10145463" cy="1786265"/>
              </a:xfrm>
              <a:prstGeom prst="rect">
                <a:avLst/>
              </a:prstGeom>
              <a:gradFill rotWithShape="1">
                <a:gsLst>
                  <a:gs pos="0">
                    <a:srgbClr val="1AB39F">
                      <a:shade val="51000"/>
                      <a:satMod val="130000"/>
                    </a:srgbClr>
                  </a:gs>
                  <a:gs pos="80000">
                    <a:srgbClr val="1AB39F">
                      <a:shade val="93000"/>
                      <a:satMod val="130000"/>
                    </a:srgbClr>
                  </a:gs>
                  <a:gs pos="100000">
                    <a:srgbClr val="1AB39F">
                      <a:shade val="94000"/>
                      <a:satMod val="135000"/>
                    </a:srgbClr>
                  </a:gs>
                </a:gsLst>
                <a:lin ang="16200000" scaled="0"/>
              </a:gradFill>
              <a:ln w="9525" cap="flat" cmpd="sng" algn="ctr">
                <a:solidFill>
                  <a:srgbClr val="1AB39F">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9" name="Rettangolo 58"/>
              <p:cNvSpPr/>
              <p:nvPr/>
            </p:nvSpPr>
            <p:spPr>
              <a:xfrm>
                <a:off x="9806794" y="12971375"/>
                <a:ext cx="5168139" cy="1729066"/>
              </a:xfrm>
              <a:prstGeom prst="rect">
                <a:avLst/>
              </a:prstGeom>
              <a:noFill/>
              <a:ln w="9525" cap="flat" cmpd="sng" algn="ctr">
                <a:noFill/>
                <a:prstDash val="solid"/>
              </a:ln>
              <a:effectLst>
                <a:outerShdw blurRad="40000" dist="23000" dir="5400000" rotWithShape="0">
                  <a:srgbClr val="000000">
                    <a:alpha val="35000"/>
                  </a:srgbClr>
                </a:outerShdw>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t-IT" sz="2000" b="1" i="0" u="none" strike="noStrike" kern="0" cap="none" spc="0" normalizeH="0" baseline="0" noProof="0" dirty="0" smtClean="0">
                    <a:ln>
                      <a:noFill/>
                    </a:ln>
                    <a:solidFill>
                      <a:sysClr val="window" lastClr="FFFFFF"/>
                    </a:solidFill>
                    <a:effectLst/>
                    <a:uLnTx/>
                    <a:uFillTx/>
                    <a:latin typeface="Arial" pitchFamily="34" charset="0"/>
                    <a:ea typeface="+mn-ea"/>
                    <a:cs typeface="Arial" pitchFamily="34" charset="0"/>
                  </a:rPr>
                  <a:t>RISANA</a:t>
                </a:r>
                <a:endParaRPr kumimoji="0" lang="it-IT" sz="2000" b="1" i="0" u="none" strike="noStrike" kern="0" cap="none" spc="0" normalizeH="0" baseline="0" noProof="0" dirty="0">
                  <a:ln>
                    <a:noFill/>
                  </a:ln>
                  <a:solidFill>
                    <a:sysClr val="window" lastClr="FFFFFF"/>
                  </a:solidFill>
                  <a:effectLst/>
                  <a:uLnTx/>
                  <a:uFillTx/>
                  <a:latin typeface="Arial" pitchFamily="34" charset="0"/>
                  <a:ea typeface="+mn-ea"/>
                  <a:cs typeface="Arial" pitchFamily="34" charset="0"/>
                </a:endParaRPr>
              </a:p>
            </p:txBody>
          </p:sp>
        </p:grpSp>
      </p:grpSp>
      <p:sp>
        <p:nvSpPr>
          <p:cNvPr id="60" name="Rettangolo 59"/>
          <p:cNvSpPr/>
          <p:nvPr/>
        </p:nvSpPr>
        <p:spPr>
          <a:xfrm>
            <a:off x="4572000" y="908720"/>
            <a:ext cx="4572000" cy="430887"/>
          </a:xfrm>
          <a:prstGeom prst="rect">
            <a:avLst/>
          </a:prstGeom>
        </p:spPr>
        <p:txBody>
          <a:bodyPr>
            <a:spAutoFit/>
          </a:bodyPr>
          <a:lstStyle/>
          <a:p>
            <a:pPr algn="ctr"/>
            <a:r>
              <a:rPr lang="it-IT" sz="1100" b="1" dirty="0" smtClean="0"/>
              <a:t>RIUTILIZZO DI SCARTI ALIMENTARI PER LA PRODUZIONE DI BIOPLASTICHE E COMPOSITI CON NUOVI FILLER </a:t>
            </a:r>
            <a:r>
              <a:rPr lang="it-IT" sz="1100" b="1" dirty="0"/>
              <a:t> </a:t>
            </a:r>
            <a:r>
              <a:rPr lang="it-IT" sz="1100" b="1" dirty="0" smtClean="0"/>
              <a:t>REALIZZATI CON RIFIUTI AGRICOLI </a:t>
            </a:r>
            <a:endParaRPr lang="it-IT" sz="1100" b="1" dirty="0"/>
          </a:p>
        </p:txBody>
      </p:sp>
      <p:grpSp>
        <p:nvGrpSpPr>
          <p:cNvPr id="33" name="Gruppo 32"/>
          <p:cNvGrpSpPr/>
          <p:nvPr/>
        </p:nvGrpSpPr>
        <p:grpSpPr>
          <a:xfrm>
            <a:off x="582431" y="4426874"/>
            <a:ext cx="3428640" cy="1483179"/>
            <a:chOff x="1867205" y="12475057"/>
            <a:chExt cx="15138400" cy="6409520"/>
          </a:xfrm>
        </p:grpSpPr>
        <p:sp>
          <p:nvSpPr>
            <p:cNvPr id="34" name="Rettangolo 33"/>
            <p:cNvSpPr/>
            <p:nvPr/>
          </p:nvSpPr>
          <p:spPr>
            <a:xfrm>
              <a:off x="1867205" y="15598947"/>
              <a:ext cx="15138400" cy="1130541"/>
            </a:xfrm>
            <a:prstGeom prst="rect">
              <a:avLst/>
            </a:prstGeom>
            <a:gradFill rotWithShape="1">
              <a:gsLst>
                <a:gs pos="0">
                  <a:srgbClr val="1AB39F">
                    <a:tint val="50000"/>
                    <a:satMod val="300000"/>
                  </a:srgbClr>
                </a:gs>
                <a:gs pos="35000">
                  <a:srgbClr val="1AB39F">
                    <a:tint val="37000"/>
                    <a:satMod val="300000"/>
                  </a:srgbClr>
                </a:gs>
                <a:gs pos="100000">
                  <a:srgbClr val="1AB39F">
                    <a:tint val="15000"/>
                    <a:satMod val="350000"/>
                  </a:srgbClr>
                </a:gs>
              </a:gsLst>
              <a:lin ang="16200000" scaled="1"/>
            </a:gradFill>
            <a:ln w="9525" cap="flat" cmpd="sng" algn="ctr">
              <a:solidFill>
                <a:srgbClr val="1AB39F">
                  <a:shade val="95000"/>
                  <a:satMod val="105000"/>
                </a:srgbClr>
              </a:solidFill>
              <a:prstDash val="solid"/>
            </a:ln>
            <a:effectLst>
              <a:outerShdw blurRad="40000" dist="20000" dir="5400000" rotWithShape="0">
                <a:srgbClr val="000000">
                  <a:alpha val="38000"/>
                </a:srgbClr>
              </a:outerShdw>
            </a:effectLst>
          </p:spPr>
          <p:txBody>
            <a:bodyPr anchor="b">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it-IT" sz="1100" b="1" kern="0" dirty="0" smtClean="0">
                  <a:solidFill>
                    <a:sysClr val="windowText" lastClr="000000"/>
                  </a:solidFill>
                  <a:latin typeface="Calibri"/>
                </a:rPr>
                <a:t>COLLOIDAL SILICA MEDIUM TO OBTAIN SAFE INERT</a:t>
              </a:r>
              <a:endParaRPr kumimoji="0" lang="it-IT" sz="1100" b="1"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35" name="Rettangolo 34"/>
            <p:cNvSpPr/>
            <p:nvPr/>
          </p:nvSpPr>
          <p:spPr>
            <a:xfrm>
              <a:off x="1867205" y="17155512"/>
              <a:ext cx="15138400" cy="1729065"/>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1000" b="1" i="1" u="none" strike="noStrike" kern="0" cap="none" spc="0" normalizeH="0" baseline="0" noProof="0" dirty="0">
                  <a:ln>
                    <a:noFill/>
                  </a:ln>
                  <a:solidFill>
                    <a:sysClr val="windowText" lastClr="000000"/>
                  </a:solidFill>
                  <a:effectLst/>
                  <a:uLnTx/>
                  <a:uFillTx/>
                </a:rPr>
                <a:t>Responsabile della ricerca: Prof.ssa Elza Bontempi</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000" b="1" i="1" u="none" strike="noStrike" kern="0" cap="none" spc="0" normalizeH="0" baseline="0" noProof="0" dirty="0">
                <a:ln>
                  <a:noFill/>
                </a:ln>
                <a:solidFill>
                  <a:sysClr val="windowText" lastClr="000000"/>
                </a:solidFill>
                <a:effectLst/>
                <a:uLnTx/>
                <a:uFillTx/>
              </a:endParaRPr>
            </a:p>
          </p:txBody>
        </p:sp>
        <p:grpSp>
          <p:nvGrpSpPr>
            <p:cNvPr id="36" name="Gruppo 35"/>
            <p:cNvGrpSpPr/>
            <p:nvPr/>
          </p:nvGrpSpPr>
          <p:grpSpPr>
            <a:xfrm>
              <a:off x="4363674" y="12475057"/>
              <a:ext cx="10145463" cy="1898922"/>
              <a:chOff x="7085103" y="12832738"/>
              <a:chExt cx="10145463" cy="1898922"/>
            </a:xfrm>
          </p:grpSpPr>
          <p:sp>
            <p:nvSpPr>
              <p:cNvPr id="37" name="Rettangolo 36"/>
              <p:cNvSpPr/>
              <p:nvPr/>
            </p:nvSpPr>
            <p:spPr>
              <a:xfrm>
                <a:off x="7085103" y="12832738"/>
                <a:ext cx="10145463" cy="1786265"/>
              </a:xfrm>
              <a:prstGeom prst="rect">
                <a:avLst/>
              </a:prstGeom>
              <a:gradFill rotWithShape="1">
                <a:gsLst>
                  <a:gs pos="0">
                    <a:srgbClr val="1AB39F">
                      <a:shade val="51000"/>
                      <a:satMod val="130000"/>
                    </a:srgbClr>
                  </a:gs>
                  <a:gs pos="80000">
                    <a:srgbClr val="1AB39F">
                      <a:shade val="93000"/>
                      <a:satMod val="130000"/>
                    </a:srgbClr>
                  </a:gs>
                  <a:gs pos="100000">
                    <a:srgbClr val="1AB39F">
                      <a:shade val="94000"/>
                      <a:satMod val="135000"/>
                    </a:srgbClr>
                  </a:gs>
                </a:gsLst>
                <a:lin ang="16200000" scaled="0"/>
              </a:gradFill>
              <a:ln w="9525" cap="flat" cmpd="sng" algn="ctr">
                <a:solidFill>
                  <a:srgbClr val="1AB39F">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38" name="Rettangolo 37"/>
              <p:cNvSpPr/>
              <p:nvPr/>
            </p:nvSpPr>
            <p:spPr>
              <a:xfrm>
                <a:off x="7869190" y="13002594"/>
                <a:ext cx="8869779" cy="1729066"/>
              </a:xfrm>
              <a:prstGeom prst="rect">
                <a:avLst/>
              </a:prstGeom>
              <a:noFill/>
              <a:ln w="9525" cap="flat" cmpd="sng" algn="ctr">
                <a:noFill/>
                <a:prstDash val="solid"/>
              </a:ln>
              <a:effectLst>
                <a:outerShdw blurRad="40000" dist="23000" dir="5400000" rotWithShape="0">
                  <a:srgbClr val="000000">
                    <a:alpha val="35000"/>
                  </a:srgbClr>
                </a:outerShdw>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t-IT" sz="2000" b="1" i="0" u="none" strike="noStrike" kern="0" cap="none" spc="0" normalizeH="0" baseline="0" noProof="0" dirty="0" smtClean="0">
                    <a:ln>
                      <a:noFill/>
                    </a:ln>
                    <a:solidFill>
                      <a:sysClr val="window" lastClr="FFFFFF"/>
                    </a:solidFill>
                    <a:effectLst/>
                    <a:uLnTx/>
                    <a:uFillTx/>
                    <a:latin typeface="Arial" pitchFamily="34" charset="0"/>
                    <a:ea typeface="+mn-ea"/>
                    <a:cs typeface="Arial" pitchFamily="34" charset="0"/>
                  </a:rPr>
                  <a:t>COSMOS RICE</a:t>
                </a:r>
                <a:endParaRPr kumimoji="0" lang="it-IT" sz="2000" b="1" i="0" u="none" strike="noStrike" kern="0" cap="none" spc="0" normalizeH="0" baseline="0" noProof="0" dirty="0">
                  <a:ln>
                    <a:noFill/>
                  </a:ln>
                  <a:solidFill>
                    <a:sysClr val="window" lastClr="FFFFFF"/>
                  </a:solidFill>
                  <a:effectLst/>
                  <a:uLnTx/>
                  <a:uFillTx/>
                  <a:latin typeface="Arial" pitchFamily="34" charset="0"/>
                  <a:ea typeface="+mn-ea"/>
                  <a:cs typeface="Arial" pitchFamily="34" charset="0"/>
                </a:endParaRPr>
              </a:p>
            </p:txBody>
          </p:sp>
        </p:grpSp>
      </p:grpSp>
      <p:sp>
        <p:nvSpPr>
          <p:cNvPr id="2" name="Rettangolo arrotondato 1"/>
          <p:cNvSpPr/>
          <p:nvPr/>
        </p:nvSpPr>
        <p:spPr>
          <a:xfrm>
            <a:off x="39512" y="2276765"/>
            <a:ext cx="3596384" cy="2016331"/>
          </a:xfrm>
          <a:prstGeom prst="roundRect">
            <a:avLst/>
          </a:prstGeom>
          <a:noFill/>
          <a:ln>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9" name="Rettangolo arrotondato 38"/>
          <p:cNvSpPr/>
          <p:nvPr/>
        </p:nvSpPr>
        <p:spPr>
          <a:xfrm>
            <a:off x="4788024" y="4581128"/>
            <a:ext cx="3596384" cy="2016331"/>
          </a:xfrm>
          <a:prstGeom prst="roundRect">
            <a:avLst/>
          </a:prstGeom>
          <a:noFill/>
          <a:ln>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Sole 4"/>
          <p:cNvSpPr>
            <a:spLocks noChangeAspect="1"/>
          </p:cNvSpPr>
          <p:nvPr/>
        </p:nvSpPr>
        <p:spPr>
          <a:xfrm>
            <a:off x="440657" y="4378234"/>
            <a:ext cx="576000" cy="576000"/>
          </a:xfrm>
          <a:prstGeom prst="sun">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FFFF00"/>
              </a:solidFill>
            </a:endParaRPr>
          </a:p>
        </p:txBody>
      </p:sp>
      <p:sp>
        <p:nvSpPr>
          <p:cNvPr id="53" name="Sole 52"/>
          <p:cNvSpPr>
            <a:spLocks noChangeAspect="1"/>
          </p:cNvSpPr>
          <p:nvPr/>
        </p:nvSpPr>
        <p:spPr>
          <a:xfrm>
            <a:off x="4743633" y="49350"/>
            <a:ext cx="576000" cy="576000"/>
          </a:xfrm>
          <a:prstGeom prst="sun">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FFFF00"/>
              </a:solidFill>
            </a:endParaRPr>
          </a:p>
        </p:txBody>
      </p:sp>
      <p:sp>
        <p:nvSpPr>
          <p:cNvPr id="61" name="Sole 60"/>
          <p:cNvSpPr>
            <a:spLocks noChangeAspect="1"/>
          </p:cNvSpPr>
          <p:nvPr/>
        </p:nvSpPr>
        <p:spPr>
          <a:xfrm>
            <a:off x="294431" y="111832"/>
            <a:ext cx="576000" cy="576000"/>
          </a:xfrm>
          <a:prstGeom prst="sun">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FFFF00"/>
              </a:solidFill>
            </a:endParaRPr>
          </a:p>
        </p:txBody>
      </p:sp>
    </p:spTree>
    <p:extLst>
      <p:ext uri="{BB962C8B-B14F-4D97-AF65-F5344CB8AC3E}">
        <p14:creationId xmlns:p14="http://schemas.microsoft.com/office/powerpoint/2010/main" val="3371580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61"/>
                                        </p:tgtEl>
                                        <p:attrNameLst>
                                          <p:attrName>style.visibility</p:attrName>
                                        </p:attrNameLst>
                                      </p:cBhvr>
                                      <p:to>
                                        <p:strVal val="visible"/>
                                      </p:to>
                                    </p:set>
                                    <p:animEffect transition="in" filter="circle(in)">
                                      <p:cBhvr>
                                        <p:cTn id="10" dur="2000"/>
                                        <p:tgtEl>
                                          <p:spTgt spid="61"/>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circle(in)">
                                      <p:cBhvr>
                                        <p:cTn id="13" dur="2000"/>
                                        <p:tgtEl>
                                          <p:spTgt spid="53"/>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arn(inVertical)">
                                      <p:cBhvr>
                                        <p:cTn id="18" dur="500"/>
                                        <p:tgtEl>
                                          <p:spTgt spid="2"/>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barn(inVertical)">
                                      <p:cBhvr>
                                        <p:cTn id="2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9" grpId="0" animBg="1"/>
      <p:bldP spid="5" grpId="0" animBg="1"/>
      <p:bldP spid="53" grpId="0" animBg="1"/>
      <p:bldP spid="6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96" y="4912344"/>
            <a:ext cx="2260936" cy="1901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ttangolo 2"/>
          <p:cNvSpPr>
            <a:spLocks noChangeArrowheads="1"/>
          </p:cNvSpPr>
          <p:nvPr/>
        </p:nvSpPr>
        <p:spPr bwMode="auto">
          <a:xfrm>
            <a:off x="5200446" y="2817205"/>
            <a:ext cx="86433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Char char="•"/>
            </a:pPr>
            <a:r>
              <a:rPr lang="it-IT" altLang="it-IT" b="1" dirty="0" smtClean="0"/>
              <a:t>CAR</a:t>
            </a:r>
            <a:endParaRPr lang="it-IT" altLang="it-IT" dirty="0"/>
          </a:p>
        </p:txBody>
      </p:sp>
      <p:sp>
        <p:nvSpPr>
          <p:cNvPr id="8" name="Rettangolo 3"/>
          <p:cNvSpPr>
            <a:spLocks noChangeArrowheads="1"/>
          </p:cNvSpPr>
          <p:nvPr/>
        </p:nvSpPr>
        <p:spPr bwMode="auto">
          <a:xfrm>
            <a:off x="4059212" y="2834796"/>
            <a:ext cx="4625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Char char="•"/>
            </a:pPr>
            <a:r>
              <a:rPr lang="it-IT" altLang="it-IT" b="1" dirty="0" smtClean="0"/>
              <a:t>FGD</a:t>
            </a:r>
            <a:endParaRPr lang="it-IT" altLang="it-IT" dirty="0"/>
          </a:p>
        </p:txBody>
      </p:sp>
      <p:sp>
        <p:nvSpPr>
          <p:cNvPr id="9" name="Rettangolo 8"/>
          <p:cNvSpPr>
            <a:spLocks noChangeArrowheads="1"/>
          </p:cNvSpPr>
          <p:nvPr/>
        </p:nvSpPr>
        <p:spPr bwMode="auto">
          <a:xfrm>
            <a:off x="1580504" y="2885181"/>
            <a:ext cx="43243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Char char="•"/>
            </a:pPr>
            <a:r>
              <a:rPr lang="it-IT" altLang="it-IT" b="1" dirty="0" smtClean="0"/>
              <a:t>MSWI</a:t>
            </a:r>
            <a:r>
              <a:rPr lang="it-IT" altLang="it-IT" b="1" dirty="0"/>
              <a:t> </a:t>
            </a:r>
            <a:endParaRPr lang="it-IT" altLang="it-IT" dirty="0"/>
          </a:p>
        </p:txBody>
      </p:sp>
      <p:sp>
        <p:nvSpPr>
          <p:cNvPr id="10" name="Rettangolo 2"/>
          <p:cNvSpPr>
            <a:spLocks noChangeArrowheads="1"/>
          </p:cNvSpPr>
          <p:nvPr/>
        </p:nvSpPr>
        <p:spPr bwMode="auto">
          <a:xfrm>
            <a:off x="5050084" y="4834908"/>
            <a:ext cx="29010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indent="0" eaLnBrk="1" hangingPunct="1"/>
            <a:r>
              <a:rPr lang="it-IT" altLang="it-IT" b="1" dirty="0" smtClean="0"/>
              <a:t>Cenere di lolla di riso</a:t>
            </a:r>
            <a:endParaRPr lang="it-IT" altLang="it-IT" dirty="0"/>
          </a:p>
        </p:txBody>
      </p:sp>
      <p:grpSp>
        <p:nvGrpSpPr>
          <p:cNvPr id="11" name="Gruppo 28"/>
          <p:cNvGrpSpPr>
            <a:grpSpLocks/>
          </p:cNvGrpSpPr>
          <p:nvPr/>
        </p:nvGrpSpPr>
        <p:grpSpPr bwMode="auto">
          <a:xfrm>
            <a:off x="2149620" y="2144163"/>
            <a:ext cx="1147762" cy="949325"/>
            <a:chOff x="970513" y="55551"/>
            <a:chExt cx="1940241" cy="1442887"/>
          </a:xfrm>
        </p:grpSpPr>
        <p:sp>
          <p:nvSpPr>
            <p:cNvPr id="12" name="Pentagono 11"/>
            <p:cNvSpPr/>
            <p:nvPr/>
          </p:nvSpPr>
          <p:spPr>
            <a:xfrm rot="5400000">
              <a:off x="1219190" y="-193126"/>
              <a:ext cx="1442887" cy="1940241"/>
            </a:xfrm>
            <a:prstGeom prst="homePlate">
              <a:avLst/>
            </a:prstGeom>
            <a:blipFill rotWithShape="0">
              <a:blip r:embed="rId3" cstate="screen">
                <a:extLst>
                  <a:ext uri="{28A0092B-C50C-407E-A947-70E740481C1C}">
                    <a14:useLocalDpi xmlns:a14="http://schemas.microsoft.com/office/drawing/2010/main"/>
                  </a:ext>
                </a:extLst>
              </a:blip>
              <a:stretch>
                <a:fillRect/>
              </a:stretch>
            </a:blipFill>
            <a:ln w="38100">
              <a:solidFill>
                <a:schemeClr val="accent3">
                  <a:lumMod val="75000"/>
                </a:schemeClr>
              </a:solidFill>
            </a:ln>
          </p:spPr>
          <p:style>
            <a:lnRef idx="0">
              <a:schemeClr val="accent2"/>
            </a:lnRef>
            <a:fillRef idx="3">
              <a:schemeClr val="accent2"/>
            </a:fillRef>
            <a:effectRef idx="3">
              <a:schemeClr val="accent2"/>
            </a:effectRef>
            <a:fontRef idx="minor">
              <a:schemeClr val="lt1"/>
            </a:fontRef>
          </p:style>
        </p:sp>
        <p:sp>
          <p:nvSpPr>
            <p:cNvPr id="13" name="Pentagono 4"/>
            <p:cNvSpPr/>
            <p:nvPr/>
          </p:nvSpPr>
          <p:spPr>
            <a:xfrm>
              <a:off x="970513" y="55551"/>
              <a:ext cx="1940241" cy="1080959"/>
            </a:xfrm>
            <a:prstGeom prst="rect">
              <a:avLst/>
            </a:prstGeom>
            <a:ln>
              <a:noFill/>
            </a:ln>
          </p:spPr>
          <p:style>
            <a:lnRef idx="0">
              <a:scrgbClr r="0" g="0" b="0"/>
            </a:lnRef>
            <a:fillRef idx="0">
              <a:scrgbClr r="0" g="0" b="0"/>
            </a:fillRef>
            <a:effectRef idx="0">
              <a:scrgbClr r="0" g="0" b="0"/>
            </a:effectRef>
            <a:fontRef idx="minor">
              <a:schemeClr val="lt1"/>
            </a:fontRef>
          </p:style>
          <p:txBody>
            <a:bodyPr lIns="27940" tIns="27940" rIns="27940" bIns="27940" spcCol="1270" anchor="ctr"/>
            <a:lstStyle/>
            <a:p>
              <a:pPr algn="ctr" defTabSz="1955800" fontAlgn="auto">
                <a:lnSpc>
                  <a:spcPct val="90000"/>
                </a:lnSpc>
                <a:spcAft>
                  <a:spcPct val="35000"/>
                </a:spcAft>
                <a:defRPr/>
              </a:pPr>
              <a:r>
                <a:rPr lang="it-IT" sz="4400" dirty="0"/>
                <a:t>65%</a:t>
              </a:r>
            </a:p>
          </p:txBody>
        </p:sp>
      </p:grpSp>
      <p:grpSp>
        <p:nvGrpSpPr>
          <p:cNvPr id="14" name="Gruppo 29"/>
          <p:cNvGrpSpPr>
            <a:grpSpLocks/>
          </p:cNvGrpSpPr>
          <p:nvPr/>
        </p:nvGrpSpPr>
        <p:grpSpPr bwMode="auto">
          <a:xfrm>
            <a:off x="3645316" y="2112351"/>
            <a:ext cx="889000" cy="758825"/>
            <a:chOff x="1229799" y="1100572"/>
            <a:chExt cx="1334238" cy="1197701"/>
          </a:xfrm>
        </p:grpSpPr>
        <p:sp>
          <p:nvSpPr>
            <p:cNvPr id="15" name="Pentagono 14"/>
            <p:cNvSpPr/>
            <p:nvPr/>
          </p:nvSpPr>
          <p:spPr>
            <a:xfrm rot="5400000">
              <a:off x="1298067" y="1032304"/>
              <a:ext cx="1197701" cy="1334238"/>
            </a:xfrm>
            <a:prstGeom prst="homePlate">
              <a:avLst/>
            </a:prstGeom>
            <a:blipFill rotWithShape="0">
              <a:blip r:embed="rId4" cstate="screen">
                <a:extLst>
                  <a:ext uri="{28A0092B-C50C-407E-A947-70E740481C1C}">
                    <a14:useLocalDpi xmlns:a14="http://schemas.microsoft.com/office/drawing/2010/main"/>
                  </a:ext>
                </a:extLst>
              </a:blip>
              <a:stretch>
                <a:fillRect/>
              </a:stretch>
            </a:blipFill>
            <a:ln w="38100">
              <a:solidFill>
                <a:schemeClr val="accent3">
                  <a:lumMod val="75000"/>
                </a:schemeClr>
              </a:solidFill>
            </a:ln>
          </p:spPr>
          <p:style>
            <a:lnRef idx="0">
              <a:schemeClr val="accent2"/>
            </a:lnRef>
            <a:fillRef idx="3">
              <a:schemeClr val="accent2"/>
            </a:fillRef>
            <a:effectRef idx="3">
              <a:schemeClr val="accent2"/>
            </a:effectRef>
            <a:fontRef idx="minor">
              <a:schemeClr val="lt1"/>
            </a:fontRef>
          </p:style>
        </p:sp>
        <p:sp>
          <p:nvSpPr>
            <p:cNvPr id="16" name="Pentagono 6"/>
            <p:cNvSpPr/>
            <p:nvPr/>
          </p:nvSpPr>
          <p:spPr>
            <a:xfrm>
              <a:off x="1229799" y="1100572"/>
              <a:ext cx="1334238" cy="899528"/>
            </a:xfrm>
            <a:prstGeom prst="rect">
              <a:avLst/>
            </a:prstGeom>
            <a:ln>
              <a:noFill/>
            </a:ln>
          </p:spPr>
          <p:style>
            <a:lnRef idx="0">
              <a:scrgbClr r="0" g="0" b="0"/>
            </a:lnRef>
            <a:fillRef idx="0">
              <a:scrgbClr r="0" g="0" b="0"/>
            </a:fillRef>
            <a:effectRef idx="0">
              <a:scrgbClr r="0" g="0" b="0"/>
            </a:effectRef>
            <a:fontRef idx="minor">
              <a:schemeClr val="lt1"/>
            </a:fontRef>
          </p:style>
          <p:txBody>
            <a:bodyPr lIns="20320" tIns="20320" rIns="20320" bIns="20320" spcCol="1270" anchor="ctr"/>
            <a:lstStyle/>
            <a:p>
              <a:pPr algn="ctr" defTabSz="1422400" fontAlgn="auto">
                <a:lnSpc>
                  <a:spcPct val="90000"/>
                </a:lnSpc>
                <a:spcAft>
                  <a:spcPct val="35000"/>
                </a:spcAft>
                <a:defRPr/>
              </a:pPr>
              <a:r>
                <a:rPr lang="it-IT" sz="3200" dirty="0"/>
                <a:t>20%</a:t>
              </a:r>
            </a:p>
          </p:txBody>
        </p:sp>
      </p:grpSp>
      <p:grpSp>
        <p:nvGrpSpPr>
          <p:cNvPr id="17" name="Gruppo 30"/>
          <p:cNvGrpSpPr>
            <a:grpSpLocks/>
          </p:cNvGrpSpPr>
          <p:nvPr/>
        </p:nvGrpSpPr>
        <p:grpSpPr bwMode="auto">
          <a:xfrm>
            <a:off x="5133320" y="2088538"/>
            <a:ext cx="717550" cy="617538"/>
            <a:chOff x="1357457" y="1998823"/>
            <a:chExt cx="1078925" cy="973593"/>
          </a:xfrm>
        </p:grpSpPr>
        <p:sp>
          <p:nvSpPr>
            <p:cNvPr id="18" name="Pentagono 17"/>
            <p:cNvSpPr/>
            <p:nvPr/>
          </p:nvSpPr>
          <p:spPr>
            <a:xfrm rot="5400000">
              <a:off x="1410123" y="1946157"/>
              <a:ext cx="973593" cy="1078925"/>
            </a:xfrm>
            <a:prstGeom prst="homePlate">
              <a:avLst/>
            </a:prstGeom>
            <a:blipFill rotWithShape="0">
              <a:blip r:embed="rId5" cstate="screen">
                <a:extLst>
                  <a:ext uri="{28A0092B-C50C-407E-A947-70E740481C1C}">
                    <a14:useLocalDpi xmlns:a14="http://schemas.microsoft.com/office/drawing/2010/main"/>
                  </a:ext>
                </a:extLst>
              </a:blip>
              <a:stretch>
                <a:fillRect/>
              </a:stretch>
            </a:blipFill>
            <a:ln w="38100">
              <a:solidFill>
                <a:schemeClr val="accent3">
                  <a:lumMod val="75000"/>
                </a:schemeClr>
              </a:solidFill>
            </a:ln>
          </p:spPr>
          <p:style>
            <a:lnRef idx="0">
              <a:schemeClr val="accent2"/>
            </a:lnRef>
            <a:fillRef idx="3">
              <a:schemeClr val="accent2"/>
            </a:fillRef>
            <a:effectRef idx="3">
              <a:schemeClr val="accent2"/>
            </a:effectRef>
            <a:fontRef idx="minor">
              <a:schemeClr val="lt1"/>
            </a:fontRef>
          </p:style>
        </p:sp>
        <p:sp>
          <p:nvSpPr>
            <p:cNvPr id="19" name="Pentagono 8"/>
            <p:cNvSpPr/>
            <p:nvPr/>
          </p:nvSpPr>
          <p:spPr>
            <a:xfrm>
              <a:off x="1357457" y="1998823"/>
              <a:ext cx="1078925" cy="730820"/>
            </a:xfrm>
            <a:prstGeom prst="rect">
              <a:avLst/>
            </a:prstGeom>
            <a:ln>
              <a:noFill/>
            </a:ln>
          </p:spPr>
          <p:style>
            <a:lnRef idx="0">
              <a:scrgbClr r="0" g="0" b="0"/>
            </a:lnRef>
            <a:fillRef idx="0">
              <a:scrgbClr r="0" g="0" b="0"/>
            </a:fillRef>
            <a:effectRef idx="0">
              <a:scrgbClr r="0" g="0" b="0"/>
            </a:effectRef>
            <a:fontRef idx="minor">
              <a:schemeClr val="lt1"/>
            </a:fontRef>
          </p:style>
          <p:txBody>
            <a:bodyPr lIns="17780" tIns="17780" rIns="17780" bIns="17780" spcCol="1270" anchor="ctr"/>
            <a:lstStyle/>
            <a:p>
              <a:pPr algn="ctr" defTabSz="1244600" fontAlgn="auto">
                <a:lnSpc>
                  <a:spcPct val="90000"/>
                </a:lnSpc>
                <a:spcAft>
                  <a:spcPct val="35000"/>
                </a:spcAft>
                <a:defRPr/>
              </a:pPr>
              <a:r>
                <a:rPr lang="it-IT" sz="2800" dirty="0"/>
                <a:t>15%</a:t>
              </a:r>
            </a:p>
          </p:txBody>
        </p:sp>
      </p:grpSp>
      <p:sp>
        <p:nvSpPr>
          <p:cNvPr id="23" name="AutoShape 63"/>
          <p:cNvSpPr>
            <a:spLocks noChangeArrowheads="1"/>
          </p:cNvSpPr>
          <p:nvPr/>
        </p:nvSpPr>
        <p:spPr bwMode="auto">
          <a:xfrm>
            <a:off x="5616002" y="3429000"/>
            <a:ext cx="360363" cy="360362"/>
          </a:xfrm>
          <a:prstGeom prst="plus">
            <a:avLst>
              <a:gd name="adj" fmla="val 35681"/>
            </a:avLst>
          </a:prstGeom>
          <a:solidFill>
            <a:srgbClr val="FF7B21"/>
          </a:solidFill>
          <a:ln w="9525">
            <a:solidFill>
              <a:schemeClr val="tx1"/>
            </a:solidFill>
            <a:miter lim="800000"/>
            <a:headEnd/>
            <a:tailEnd/>
          </a:ln>
        </p:spPr>
        <p:txBody>
          <a:bodyPr wrap="none" anchor="ct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it-IT" altLang="it-IT"/>
          </a:p>
        </p:txBody>
      </p:sp>
      <p:pic>
        <p:nvPicPr>
          <p:cNvPr id="24" name="Immagine 41"/>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806857" y="2348880"/>
            <a:ext cx="1044455" cy="1360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Rettangolo 2"/>
          <p:cNvSpPr>
            <a:spLocks noChangeArrowheads="1"/>
          </p:cNvSpPr>
          <p:nvPr/>
        </p:nvSpPr>
        <p:spPr bwMode="auto">
          <a:xfrm>
            <a:off x="7967096" y="3748390"/>
            <a:ext cx="88421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it-IT" altLang="it-IT" b="1" dirty="0" smtClean="0"/>
              <a:t>ACQUA</a:t>
            </a:r>
            <a:endParaRPr lang="it-IT" altLang="it-IT" b="1" dirty="0"/>
          </a:p>
        </p:txBody>
      </p:sp>
      <p:sp>
        <p:nvSpPr>
          <p:cNvPr id="26" name="Parentesi graffa chiusa 25"/>
          <p:cNvSpPr/>
          <p:nvPr/>
        </p:nvSpPr>
        <p:spPr>
          <a:xfrm rot="5400000">
            <a:off x="4029526" y="619819"/>
            <a:ext cx="395724" cy="5159829"/>
          </a:xfrm>
          <a:prstGeom prst="rightBrace">
            <a:avLst>
              <a:gd name="adj1" fmla="val 21969"/>
              <a:gd name="adj2" fmla="val 49854"/>
            </a:avLst>
          </a:prstGeom>
          <a:ln w="28575">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it-IT"/>
          </a:p>
        </p:txBody>
      </p:sp>
      <p:pic>
        <p:nvPicPr>
          <p:cNvPr id="27" name="Immagine 26"/>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091642" y="3789040"/>
            <a:ext cx="1070961" cy="1070961"/>
          </a:xfrm>
          <a:prstGeom prst="ellipse">
            <a:avLst/>
          </a:prstGeom>
          <a:ln>
            <a:noFill/>
          </a:ln>
          <a:effectLst>
            <a:softEdge rad="112500"/>
          </a:effectLst>
        </p:spPr>
      </p:pic>
      <p:pic>
        <p:nvPicPr>
          <p:cNvPr id="30" name="Picture 2" descr="http://therubbercompany.com/grass-ground-reinforcement/wp-content/uploads/sites/3/2013/06/100-recycled.gif"/>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208792" y="5019574"/>
            <a:ext cx="1683688" cy="1676954"/>
          </a:xfrm>
          <a:prstGeom prst="rect">
            <a:avLst/>
          </a:prstGeom>
          <a:noFill/>
          <a:extLst>
            <a:ext uri="{909E8E84-426E-40DD-AFC4-6F175D3DCCD1}">
              <a14:hiddenFill xmlns:a14="http://schemas.microsoft.com/office/drawing/2010/main">
                <a:solidFill>
                  <a:srgbClr val="FFFFFF"/>
                </a:solidFill>
              </a14:hiddenFill>
            </a:ext>
          </a:extLst>
        </p:spPr>
      </p:pic>
      <p:pic>
        <p:nvPicPr>
          <p:cNvPr id="31" name="Immagine 30"/>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29932" y="1340768"/>
            <a:ext cx="809088" cy="585363"/>
          </a:xfrm>
          <a:prstGeom prst="rect">
            <a:avLst/>
          </a:prstGeom>
        </p:spPr>
      </p:pic>
      <p:sp>
        <p:nvSpPr>
          <p:cNvPr id="35" name="Segnaposto numero diapositiva 1"/>
          <p:cNvSpPr>
            <a:spLocks noGrp="1"/>
          </p:cNvSpPr>
          <p:nvPr>
            <p:ph type="sldNum" sz="quarter" idx="12"/>
          </p:nvPr>
        </p:nvSpPr>
        <p:spPr>
          <a:xfrm>
            <a:off x="6934200" y="6356350"/>
            <a:ext cx="2133600" cy="365125"/>
          </a:xfrm>
        </p:spPr>
        <p:txBody>
          <a:bodyPr/>
          <a:lstStyle/>
          <a:p>
            <a:fld id="{A0D135EB-47A7-464D-B7F5-CBBCB4486062}" type="slidenum">
              <a:rPr lang="en-US" sz="1800" b="1" smtClean="0">
                <a:solidFill>
                  <a:schemeClr val="bg1"/>
                </a:solidFill>
              </a:rPr>
              <a:pPr/>
              <a:t>3</a:t>
            </a:fld>
            <a:endParaRPr lang="en-US" sz="1800" b="1" dirty="0">
              <a:solidFill>
                <a:schemeClr val="bg1"/>
              </a:solidFill>
            </a:endParaRPr>
          </a:p>
        </p:txBody>
      </p:sp>
      <p:pic>
        <p:nvPicPr>
          <p:cNvPr id="40" name="Immagine 17"/>
          <p:cNvPicPr>
            <a:picLocks noChangeAspect="1"/>
          </p:cNvPicPr>
          <p:nvPr/>
        </p:nvPicPr>
        <p:blipFill>
          <a:blip r:embed="rId10" cstate="print">
            <a:extLst>
              <a:ext uri="{28A0092B-C50C-407E-A947-70E740481C1C}">
                <a14:useLocalDpi xmlns:a14="http://schemas.microsoft.com/office/drawing/2010/main" val="0"/>
              </a:ext>
            </a:extLst>
          </a:blip>
          <a:srcRect r="54395"/>
          <a:stretch>
            <a:fillRect/>
          </a:stretch>
        </p:blipFill>
        <p:spPr bwMode="auto">
          <a:xfrm>
            <a:off x="7951127" y="47276"/>
            <a:ext cx="1181501" cy="1278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Rettangolo 40"/>
          <p:cNvSpPr/>
          <p:nvPr/>
        </p:nvSpPr>
        <p:spPr>
          <a:xfrm>
            <a:off x="1414321" y="260648"/>
            <a:ext cx="6536806" cy="800219"/>
          </a:xfrm>
          <a:prstGeom prst="rect">
            <a:avLst/>
          </a:prstGeom>
          <a:gradFill rotWithShape="1">
            <a:gsLst>
              <a:gs pos="0">
                <a:srgbClr val="1AB39F">
                  <a:tint val="50000"/>
                  <a:satMod val="300000"/>
                </a:srgbClr>
              </a:gs>
              <a:gs pos="35000">
                <a:srgbClr val="1AB39F">
                  <a:tint val="37000"/>
                  <a:satMod val="300000"/>
                </a:srgbClr>
              </a:gs>
              <a:gs pos="100000">
                <a:srgbClr val="1AB39F">
                  <a:tint val="15000"/>
                  <a:satMod val="350000"/>
                </a:srgbClr>
              </a:gs>
            </a:gsLst>
            <a:lin ang="16200000" scaled="1"/>
          </a:gradFill>
          <a:ln w="9525" cap="flat" cmpd="sng" algn="ctr">
            <a:solidFill>
              <a:srgbClr val="1AB39F">
                <a:shade val="95000"/>
                <a:satMod val="105000"/>
              </a:srgbClr>
            </a:solidFill>
            <a:prstDash val="solid"/>
          </a:ln>
          <a:effectLst>
            <a:outerShdw blurRad="40000" dist="20000" dir="5400000" rotWithShape="0">
              <a:srgbClr val="000000">
                <a:alpha val="38000"/>
              </a:srgbClr>
            </a:outerShdw>
          </a:effectLst>
        </p:spPr>
        <p:txBody>
          <a:bodyPr wrap="square" anchor="b">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2800" b="1" i="0" u="none" strike="noStrike" kern="0" cap="none" spc="0" normalizeH="0" baseline="0" noProof="0" dirty="0" smtClean="0">
                <a:ln>
                  <a:noFill/>
                </a:ln>
                <a:solidFill>
                  <a:sysClr val="windowText" lastClr="000000">
                    <a:lumMod val="75000"/>
                    <a:lumOff val="25000"/>
                  </a:sysClr>
                </a:solidFill>
                <a:effectLst/>
                <a:uLnTx/>
                <a:uFillTx/>
                <a:latin typeface="Arial" pitchFamily="34" charset="0"/>
                <a:ea typeface="+mn-ea"/>
                <a:cs typeface="Arial" pitchFamily="34" charset="0"/>
              </a:rPr>
              <a:t>COSMOS &amp; COSMOS RICE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it-IT" b="1" i="0" u="none" strike="noStrike" kern="0" cap="none" spc="0" normalizeH="0" baseline="0" noProof="0" dirty="0" smtClean="0">
                <a:ln>
                  <a:noFill/>
                </a:ln>
                <a:solidFill>
                  <a:sysClr val="windowText" lastClr="000000"/>
                </a:solidFill>
                <a:effectLst/>
                <a:uLnTx/>
                <a:uFillTx/>
                <a:latin typeface="+mj-lt"/>
                <a:cs typeface="Arial" pitchFamily="34" charset="0"/>
              </a:rPr>
              <a:t>COLLOIDAL SILICA MEDIUM TO OBTAIN SAFE INERT</a:t>
            </a:r>
            <a:endParaRPr kumimoji="0" lang="it-IT" b="1" i="0" u="none" strike="noStrike" kern="0" cap="none" spc="0" normalizeH="0" baseline="0" noProof="0" dirty="0">
              <a:ln>
                <a:noFill/>
              </a:ln>
              <a:solidFill>
                <a:sysClr val="windowText" lastClr="000000"/>
              </a:solidFill>
              <a:effectLst/>
              <a:uLnTx/>
              <a:uFillTx/>
              <a:latin typeface="+mj-lt"/>
              <a:cs typeface="Arial" pitchFamily="34" charset="0"/>
            </a:endParaRPr>
          </a:p>
        </p:txBody>
      </p:sp>
      <p:pic>
        <p:nvPicPr>
          <p:cNvPr id="43" name="Immagine 6"/>
          <p:cNvPicPr>
            <a:picLocks noChangeAspect="1"/>
          </p:cNvPicPr>
          <p:nvPr/>
        </p:nvPicPr>
        <p:blipFill>
          <a:blip r:embed="rId11">
            <a:lum bright="-4000" contrast="6000"/>
            <a:extLst>
              <a:ext uri="{28A0092B-C50C-407E-A947-70E740481C1C}">
                <a14:useLocalDpi xmlns:a14="http://schemas.microsoft.com/office/drawing/2010/main" val="0"/>
              </a:ext>
            </a:extLst>
          </a:blip>
          <a:srcRect/>
          <a:stretch>
            <a:fillRect/>
          </a:stretch>
        </p:blipFill>
        <p:spPr bwMode="auto">
          <a:xfrm>
            <a:off x="54265" y="90209"/>
            <a:ext cx="1061351" cy="1106543"/>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pic>
      <p:pic>
        <p:nvPicPr>
          <p:cNvPr id="44" name="Immagine 43"/>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227408" y="1321569"/>
            <a:ext cx="809088" cy="585363"/>
          </a:xfrm>
          <a:prstGeom prst="rect">
            <a:avLst/>
          </a:prstGeom>
        </p:spPr>
      </p:pic>
      <p:pic>
        <p:nvPicPr>
          <p:cNvPr id="45" name="Picture 51" descr="IMG_2875"/>
          <p:cNvPicPr>
            <a:picLocks noChangeAspect="1" noChangeArrowheads="1"/>
          </p:cNvPicPr>
          <p:nvPr/>
        </p:nvPicPr>
        <p:blipFill>
          <a:blip r:embed="rId12" cstate="print">
            <a:extLst>
              <a:ext uri="{28A0092B-C50C-407E-A947-70E740481C1C}">
                <a14:useLocalDpi xmlns:a14="http://schemas.microsoft.com/office/drawing/2010/main" val="0"/>
              </a:ext>
            </a:extLst>
          </a:blip>
          <a:srcRect l="33963" t="10736" r="22380" b="37531"/>
          <a:stretch>
            <a:fillRect/>
          </a:stretch>
        </p:blipFill>
        <p:spPr bwMode="auto">
          <a:xfrm>
            <a:off x="2765311" y="5247699"/>
            <a:ext cx="1518657" cy="134965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6" name="Picture 3"/>
          <p:cNvPicPr>
            <a:picLocks noChangeAspect="1" noChangeArrowheads="1"/>
          </p:cNvPicPr>
          <p:nvPr/>
        </p:nvPicPr>
        <p:blipFill>
          <a:blip r:embed="rId13"/>
          <a:srcRect/>
          <a:stretch>
            <a:fillRect/>
          </a:stretch>
        </p:blipFill>
        <p:spPr bwMode="auto">
          <a:xfrm>
            <a:off x="4754509" y="5334905"/>
            <a:ext cx="1617691" cy="1190439"/>
          </a:xfrm>
          <a:prstGeom prst="rect">
            <a:avLst/>
          </a:prstGeom>
          <a:noFill/>
          <a:ln w="38100">
            <a:solidFill>
              <a:schemeClr val="accent1">
                <a:lumMod val="75000"/>
              </a:schemeClr>
            </a:solidFill>
            <a:miter lim="800000"/>
            <a:headEnd/>
            <a:tailEnd/>
          </a:ln>
        </p:spPr>
      </p:pic>
      <p:sp>
        <p:nvSpPr>
          <p:cNvPr id="32" name="CasellaDiTesto 31"/>
          <p:cNvSpPr txBox="1"/>
          <p:nvPr/>
        </p:nvSpPr>
        <p:spPr>
          <a:xfrm>
            <a:off x="2616894" y="1447496"/>
            <a:ext cx="4131660" cy="1765480"/>
          </a:xfrm>
          <a:prstGeom prst="rect">
            <a:avLst/>
          </a:prstGeom>
          <a:noFill/>
        </p:spPr>
        <p:txBody>
          <a:bodyPr wrap="square" lIns="20967" tIns="10484" rIns="20967" bIns="10484" rtlCol="0">
            <a:prstTxWarp prst="textArchUp">
              <a:avLst>
                <a:gd name="adj" fmla="val 12605256"/>
              </a:avLst>
            </a:prstTxWarp>
            <a:spAutoFit/>
          </a:bodyPr>
          <a:lstStyle/>
          <a:p>
            <a:r>
              <a:rPr lang="it-IT" b="1" dirty="0" smtClean="0">
                <a:latin typeface="Arial" pitchFamily="34" charset="0"/>
                <a:cs typeface="Arial" pitchFamily="34" charset="0"/>
              </a:rPr>
              <a:t>THE INERTIZATION PROCESS:</a:t>
            </a:r>
            <a:endParaRPr lang="it-IT" b="1" dirty="0">
              <a:latin typeface="Arial" pitchFamily="34" charset="0"/>
              <a:cs typeface="Arial" pitchFamily="34" charset="0"/>
            </a:endParaRPr>
          </a:p>
        </p:txBody>
      </p:sp>
      <p:pic>
        <p:nvPicPr>
          <p:cNvPr id="33" name="Picture 12"/>
          <p:cNvPicPr>
            <a:picLocks noChangeAspect="1" noChangeArrowheads="1"/>
          </p:cNvPicPr>
          <p:nvPr/>
        </p:nvPicPr>
        <p:blipFill>
          <a:blip r:embed="rId14" cstate="print">
            <a:extLst>
              <a:ext uri="{28A0092B-C50C-407E-A947-70E740481C1C}">
                <a14:useLocalDpi xmlns:a14="http://schemas.microsoft.com/office/drawing/2010/main" val="0"/>
              </a:ext>
            </a:extLst>
          </a:blip>
          <a:srcRect l="7278"/>
          <a:stretch>
            <a:fillRect/>
          </a:stretch>
        </p:blipFill>
        <p:spPr bwMode="auto">
          <a:xfrm flipH="1">
            <a:off x="83131" y="2686497"/>
            <a:ext cx="1267056" cy="142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AutoShape 63"/>
          <p:cNvSpPr>
            <a:spLocks noChangeArrowheads="1"/>
          </p:cNvSpPr>
          <p:nvPr/>
        </p:nvSpPr>
        <p:spPr bwMode="auto">
          <a:xfrm>
            <a:off x="7167251" y="2899227"/>
            <a:ext cx="360363" cy="360362"/>
          </a:xfrm>
          <a:prstGeom prst="plus">
            <a:avLst>
              <a:gd name="adj" fmla="val 35681"/>
            </a:avLst>
          </a:prstGeom>
          <a:solidFill>
            <a:srgbClr val="FF7B21"/>
          </a:solidFill>
          <a:ln w="9525">
            <a:solidFill>
              <a:schemeClr val="tx1"/>
            </a:solidFill>
            <a:miter lim="800000"/>
            <a:headEnd/>
            <a:tailEnd/>
          </a:ln>
        </p:spPr>
        <p:txBody>
          <a:bodyPr wrap="none" anchor="ct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it-IT" altLang="it-IT"/>
          </a:p>
        </p:txBody>
      </p:sp>
      <p:sp>
        <p:nvSpPr>
          <p:cNvPr id="38" name="AutoShape 63"/>
          <p:cNvSpPr>
            <a:spLocks noChangeArrowheads="1"/>
          </p:cNvSpPr>
          <p:nvPr/>
        </p:nvSpPr>
        <p:spPr bwMode="auto">
          <a:xfrm>
            <a:off x="2480656" y="3356992"/>
            <a:ext cx="360363" cy="360362"/>
          </a:xfrm>
          <a:prstGeom prst="plus">
            <a:avLst>
              <a:gd name="adj" fmla="val 35681"/>
            </a:avLst>
          </a:prstGeom>
          <a:solidFill>
            <a:srgbClr val="FF7B21"/>
          </a:solidFill>
          <a:ln w="9525">
            <a:solidFill>
              <a:schemeClr val="tx1"/>
            </a:solidFill>
            <a:miter lim="800000"/>
            <a:headEnd/>
            <a:tailEnd/>
          </a:ln>
        </p:spPr>
        <p:txBody>
          <a:bodyPr wrap="none" anchor="ct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it-IT" altLang="it-IT"/>
          </a:p>
        </p:txBody>
      </p:sp>
      <p:pic>
        <p:nvPicPr>
          <p:cNvPr id="39" name="Picture 6"/>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2435469" y="3789040"/>
            <a:ext cx="480347" cy="110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 name="CasellaDiTesto 6"/>
          <p:cNvSpPr txBox="1">
            <a:spLocks noChangeArrowheads="1"/>
          </p:cNvSpPr>
          <p:nvPr/>
        </p:nvSpPr>
        <p:spPr bwMode="auto">
          <a:xfrm>
            <a:off x="1524057" y="4869160"/>
            <a:ext cx="2759911" cy="298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0967" tIns="10484" rIns="20967" bIns="10484">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r>
              <a:rPr lang="it-IT" b="1" dirty="0" smtClean="0">
                <a:latin typeface="+mn-lt"/>
              </a:rPr>
              <a:t>Silice colloidale commerciale</a:t>
            </a:r>
            <a:endParaRPr lang="it-IT" b="1" dirty="0">
              <a:latin typeface="+mn-lt"/>
            </a:endParaRPr>
          </a:p>
        </p:txBody>
      </p:sp>
      <p:pic>
        <p:nvPicPr>
          <p:cNvPr id="47" name="Picture 14" descr="http://test.tortapistocchi.it/wp-content/uploads/2010/09/cacao.jpg"/>
          <p:cNvPicPr>
            <a:picLocks noChangeAspect="1" noChangeArrowheads="1"/>
          </p:cNvPicPr>
          <p:nvPr/>
        </p:nvPicPr>
        <p:blipFill>
          <a:blip r:embed="rId16">
            <a:clrChange>
              <a:clrFrom>
                <a:srgbClr val="FFFFFF"/>
              </a:clrFrom>
              <a:clrTo>
                <a:srgbClr val="FFFFFF">
                  <a:alpha val="0"/>
                </a:srgbClr>
              </a:clrTo>
            </a:clrChange>
            <a:duotone>
              <a:prstClr val="black"/>
              <a:srgbClr val="D9C3A5">
                <a:tint val="50000"/>
                <a:satMod val="180000"/>
              </a:srgbClr>
            </a:duotone>
          </a:blip>
          <a:srcRect/>
          <a:stretch>
            <a:fillRect/>
          </a:stretch>
        </p:blipFill>
        <p:spPr bwMode="auto">
          <a:xfrm>
            <a:off x="5241814" y="3945104"/>
            <a:ext cx="925365" cy="782448"/>
          </a:xfrm>
          <a:prstGeom prst="ellipse">
            <a:avLst/>
          </a:prstGeom>
          <a:noFill/>
        </p:spPr>
      </p:pic>
      <p:grpSp>
        <p:nvGrpSpPr>
          <p:cNvPr id="3" name="Gruppo 2"/>
          <p:cNvGrpSpPr/>
          <p:nvPr/>
        </p:nvGrpSpPr>
        <p:grpSpPr>
          <a:xfrm>
            <a:off x="2267744" y="2887751"/>
            <a:ext cx="4755491" cy="3781609"/>
            <a:chOff x="2499279" y="3907781"/>
            <a:chExt cx="3883711" cy="2679477"/>
          </a:xfrm>
        </p:grpSpPr>
        <p:pic>
          <p:nvPicPr>
            <p:cNvPr id="48" name="Picture 2" descr="Risultati immagini per trasferimento tecnologico"/>
            <p:cNvPicPr>
              <a:picLocks noChangeAspect="1" noChangeArrowheads="1"/>
            </p:cNvPicPr>
            <p:nvPr/>
          </p:nvPicPr>
          <p:blipFill rotWithShape="1">
            <a:blip r:embed="rId17">
              <a:extLst>
                <a:ext uri="{28A0092B-C50C-407E-A947-70E740481C1C}">
                  <a14:useLocalDpi xmlns:a14="http://schemas.microsoft.com/office/drawing/2010/main" val="0"/>
                </a:ext>
              </a:extLst>
            </a:blip>
            <a:srcRect b="7891"/>
            <a:stretch/>
          </p:blipFill>
          <p:spPr bwMode="auto">
            <a:xfrm>
              <a:off x="2499279" y="3907781"/>
              <a:ext cx="3883711" cy="2679477"/>
            </a:xfrm>
            <a:prstGeom prst="rect">
              <a:avLst/>
            </a:prstGeom>
            <a:noFill/>
            <a:extLst>
              <a:ext uri="{909E8E84-426E-40DD-AFC4-6F175D3DCCD1}">
                <a14:hiddenFill xmlns:a14="http://schemas.microsoft.com/office/drawing/2010/main">
                  <a:solidFill>
                    <a:srgbClr val="FFFFFF"/>
                  </a:solidFill>
                </a14:hiddenFill>
              </a:ext>
            </a:extLst>
          </p:spPr>
        </p:pic>
        <p:sp>
          <p:nvSpPr>
            <p:cNvPr id="2" name="CasellaDiTesto 1"/>
            <p:cNvSpPr txBox="1"/>
            <p:nvPr/>
          </p:nvSpPr>
          <p:spPr>
            <a:xfrm rot="20005932">
              <a:off x="3179257" y="3931903"/>
              <a:ext cx="1566647" cy="523220"/>
            </a:xfrm>
            <a:prstGeom prst="rect">
              <a:avLst/>
            </a:prstGeom>
            <a:noFill/>
          </p:spPr>
          <p:txBody>
            <a:bodyPr wrap="none" rtlCol="0">
              <a:spAutoFit/>
            </a:bodyPr>
            <a:lstStyle/>
            <a:p>
              <a:r>
                <a:rPr lang="it-IT" sz="2800" b="1" dirty="0" smtClean="0">
                  <a:solidFill>
                    <a:srgbClr val="FF0000"/>
                  </a:solidFill>
                  <a:effectLst>
                    <a:outerShdw blurRad="38100" dist="38100" dir="2700000" algn="tl">
                      <a:srgbClr val="000000">
                        <a:alpha val="43137"/>
                      </a:srgbClr>
                    </a:outerShdw>
                  </a:effectLst>
                </a:rPr>
                <a:t>trasferito</a:t>
              </a:r>
              <a:endParaRPr lang="it-IT" sz="2800" b="1" dirty="0">
                <a:solidFill>
                  <a:srgbClr val="FF0000"/>
                </a:solidFill>
                <a:effectLst>
                  <a:outerShdw blurRad="38100" dist="38100" dir="2700000" algn="tl">
                    <a:srgbClr val="000000">
                      <a:alpha val="43137"/>
                    </a:srgbClr>
                  </a:outerShdw>
                </a:effectLst>
              </a:endParaRPr>
            </a:p>
          </p:txBody>
        </p:sp>
      </p:grpSp>
    </p:spTree>
    <p:extLst>
      <p:ext uri="{BB962C8B-B14F-4D97-AF65-F5344CB8AC3E}">
        <p14:creationId xmlns:p14="http://schemas.microsoft.com/office/powerpoint/2010/main" val="1946906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par>
                                <p:cTn id="8" presetID="10" presetClass="entr" presetSubtype="0" fill="hold"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childTnLst>
                                </p:cTn>
                              </p:par>
                              <p:par>
                                <p:cTn id="21" presetID="10" presetClass="entr" presetSubtype="0" fill="hold" nodeType="with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fade">
                                      <p:cBhvr>
                                        <p:cTn id="23" dur="500"/>
                                        <p:tgtEl>
                                          <p:spTgt spid="47"/>
                                        </p:tgtEl>
                                      </p:cBhvr>
                                    </p:animEffect>
                                  </p:childTnLst>
                                </p:cTn>
                              </p:par>
                              <p:par>
                                <p:cTn id="24" presetID="10" presetClass="entr" presetSubtype="0" fill="hold" nodeType="with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500"/>
                                        <p:tgtEl>
                                          <p:spTgt spid="2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fade">
                                      <p:cBhvr>
                                        <p:cTn id="36" dur="1000"/>
                                        <p:tgtEl>
                                          <p:spTgt spid="45"/>
                                        </p:tgtEl>
                                      </p:cBhvr>
                                    </p:animEffect>
                                    <p:anim calcmode="lin" valueType="num">
                                      <p:cBhvr>
                                        <p:cTn id="37" dur="1000" fill="hold"/>
                                        <p:tgtEl>
                                          <p:spTgt spid="45"/>
                                        </p:tgtEl>
                                        <p:attrNameLst>
                                          <p:attrName>ppt_x</p:attrName>
                                        </p:attrNameLst>
                                      </p:cBhvr>
                                      <p:tavLst>
                                        <p:tav tm="0">
                                          <p:val>
                                            <p:strVal val="#ppt_x"/>
                                          </p:val>
                                        </p:tav>
                                        <p:tav tm="100000">
                                          <p:val>
                                            <p:strVal val="#ppt_x"/>
                                          </p:val>
                                        </p:tav>
                                      </p:tavLst>
                                    </p:anim>
                                    <p:anim calcmode="lin" valueType="num">
                                      <p:cBhvr>
                                        <p:cTn id="38"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slide(fromBottom)">
                                      <p:cBhvr>
                                        <p:cTn id="43" dur="500"/>
                                        <p:tgtEl>
                                          <p:spTgt spid="46"/>
                                        </p:tgtEl>
                                      </p:cBhvr>
                                    </p:animEffec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2050"/>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fade">
                                      <p:cBhvr>
                                        <p:cTn id="52" dur="1000"/>
                                        <p:tgtEl>
                                          <p:spTgt spid="3"/>
                                        </p:tgtEl>
                                      </p:cBhvr>
                                    </p:animEffect>
                                    <p:anim calcmode="lin" valueType="num">
                                      <p:cBhvr>
                                        <p:cTn id="53" dur="1000" fill="hold"/>
                                        <p:tgtEl>
                                          <p:spTgt spid="3"/>
                                        </p:tgtEl>
                                        <p:attrNameLst>
                                          <p:attrName>ppt_x</p:attrName>
                                        </p:attrNameLst>
                                      </p:cBhvr>
                                      <p:tavLst>
                                        <p:tav tm="0">
                                          <p:val>
                                            <p:strVal val="#ppt_x"/>
                                          </p:val>
                                        </p:tav>
                                        <p:tav tm="100000">
                                          <p:val>
                                            <p:strVal val="#ppt_x"/>
                                          </p:val>
                                        </p:tav>
                                      </p:tavLst>
                                    </p:anim>
                                    <p:anim calcmode="lin" valueType="num">
                                      <p:cBhvr>
                                        <p:cTn id="5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3" grpId="0" animBg="1"/>
      <p:bldP spid="38" grpId="0" animBg="1"/>
      <p:bldP spid="4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nt"/>
          <p:cNvSpPr>
            <a:spLocks noEditPoints="1" noChangeArrowheads="1"/>
          </p:cNvSpPr>
          <p:nvPr/>
        </p:nvSpPr>
        <p:spPr bwMode="auto">
          <a:xfrm>
            <a:off x="1570038" y="1556792"/>
            <a:ext cx="5689600" cy="2819400"/>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7100 w 21600"/>
              <a:gd name="T17" fmla="*/ 10092 h 21600"/>
              <a:gd name="T18" fmla="*/ 14545 w 21600"/>
              <a:gd name="T19" fmla="*/ 13573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22AA25"/>
          </a:solidFill>
          <a:ln w="9525">
            <a:solidFill>
              <a:srgbClr val="000000"/>
            </a:solidFill>
            <a:miter lim="800000"/>
            <a:headEnd/>
            <a:tailEnd/>
          </a:ln>
          <a:effectLst>
            <a:outerShdw blurRad="63500" dist="107763" dir="2700000" algn="ctr" rotWithShape="0">
              <a:srgbClr val="000000">
                <a:alpha val="74998"/>
              </a:srgbClr>
            </a:outerShdw>
          </a:effectLst>
        </p:spPr>
        <p:txBody>
          <a:bodyPr/>
          <a:lstStyle/>
          <a:p>
            <a:pPr algn="ctr">
              <a:defRPr/>
            </a:pPr>
            <a:endParaRPr lang="it-IT">
              <a:latin typeface="Arial" charset="0"/>
              <a:ea typeface="ＭＳ Ｐゴシック" pitchFamily="31" charset="-128"/>
              <a:cs typeface="Arial" charset="0"/>
            </a:endParaRPr>
          </a:p>
        </p:txBody>
      </p:sp>
      <p:sp>
        <p:nvSpPr>
          <p:cNvPr id="3" name="Rettangolo 2"/>
          <p:cNvSpPr/>
          <p:nvPr/>
        </p:nvSpPr>
        <p:spPr>
          <a:xfrm>
            <a:off x="7001370" y="0"/>
            <a:ext cx="2120601" cy="432048"/>
          </a:xfrm>
          <a:prstGeom prst="rect">
            <a:avLst/>
          </a:prstGeom>
          <a:solidFill>
            <a:schemeClr val="accent5">
              <a:lumMod val="40000"/>
              <a:lumOff val="60000"/>
            </a:schemeClr>
          </a:solidFill>
          <a:ln w="9525" cap="flat" cmpd="sng" algn="ctr">
            <a:solidFill>
              <a:srgbClr val="1AB39F">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 name="Rettangolo 1"/>
          <p:cNvSpPr/>
          <p:nvPr/>
        </p:nvSpPr>
        <p:spPr>
          <a:xfrm>
            <a:off x="7020272" y="8531"/>
            <a:ext cx="2008883" cy="400110"/>
          </a:xfrm>
          <a:prstGeom prst="rect">
            <a:avLst/>
          </a:prstGeom>
          <a:noFill/>
          <a:ln w="9525" cap="flat" cmpd="sng" algn="ctr">
            <a:noFill/>
            <a:prstDash val="solid"/>
          </a:ln>
          <a:effectLst>
            <a:outerShdw blurRad="40000" dist="23000" dir="5400000" rotWithShape="0">
              <a:srgbClr val="000000">
                <a:alpha val="35000"/>
              </a:srgbClr>
            </a:outerShdw>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t-IT" sz="2000" b="1" i="0" u="none" strike="noStrike" kern="0" cap="none" spc="0" normalizeH="0" baseline="0" noProof="0" dirty="0" smtClean="0">
                <a:ln>
                  <a:noFill/>
                </a:ln>
                <a:solidFill>
                  <a:sysClr val="window" lastClr="FFFFFF"/>
                </a:solidFill>
                <a:effectLst/>
                <a:uLnTx/>
                <a:uFillTx/>
                <a:latin typeface="Arial" pitchFamily="34" charset="0"/>
                <a:ea typeface="+mn-ea"/>
                <a:cs typeface="Arial" pitchFamily="34" charset="0"/>
              </a:rPr>
              <a:t>COSMOS RICE</a:t>
            </a:r>
            <a:endParaRPr kumimoji="0" lang="it-IT" sz="2000" b="1" i="0" u="none" strike="noStrike" kern="0" cap="none" spc="0" normalizeH="0" baseline="0" noProof="0" dirty="0">
              <a:ln>
                <a:noFill/>
              </a:ln>
              <a:solidFill>
                <a:sysClr val="window" lastClr="FFFFFF"/>
              </a:solidFill>
              <a:effectLst/>
              <a:uLnTx/>
              <a:uFillTx/>
              <a:latin typeface="Arial" pitchFamily="34" charset="0"/>
              <a:ea typeface="+mn-ea"/>
              <a:cs typeface="Arial" pitchFamily="34" charset="0"/>
            </a:endParaRPr>
          </a:p>
        </p:txBody>
      </p:sp>
      <p:pic>
        <p:nvPicPr>
          <p:cNvPr id="4" name="Picture 52" descr="j029198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17850" y="2518817"/>
            <a:ext cx="1195388" cy="126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55"/>
          <p:cNvSpPr>
            <a:spLocks noChangeArrowheads="1"/>
          </p:cNvSpPr>
          <p:nvPr/>
        </p:nvSpPr>
        <p:spPr bwMode="auto">
          <a:xfrm>
            <a:off x="4286250" y="2039392"/>
            <a:ext cx="2936875"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it-IT" b="1" dirty="0">
                <a:solidFill>
                  <a:srgbClr val="FFFF00"/>
                </a:solidFill>
              </a:rPr>
              <a:t>COSMOS</a:t>
            </a:r>
          </a:p>
          <a:p>
            <a:endParaRPr lang="it-IT" b="1" dirty="0">
              <a:solidFill>
                <a:srgbClr val="FFFF00"/>
              </a:solidFill>
            </a:endParaRPr>
          </a:p>
          <a:p>
            <a:r>
              <a:rPr lang="it-IT" b="1" dirty="0" err="1">
                <a:solidFill>
                  <a:srgbClr val="FFFF00"/>
                </a:solidFill>
              </a:rPr>
              <a:t>CO</a:t>
            </a:r>
            <a:r>
              <a:rPr lang="it-IT" dirty="0" err="1">
                <a:solidFill>
                  <a:srgbClr val="FFFF00"/>
                </a:solidFill>
              </a:rPr>
              <a:t>lloidal</a:t>
            </a:r>
            <a:r>
              <a:rPr lang="it-IT" dirty="0">
                <a:solidFill>
                  <a:srgbClr val="FFFF00"/>
                </a:solidFill>
              </a:rPr>
              <a:t> </a:t>
            </a:r>
            <a:r>
              <a:rPr lang="it-IT" b="1" dirty="0" err="1">
                <a:solidFill>
                  <a:srgbClr val="FFFF00"/>
                </a:solidFill>
              </a:rPr>
              <a:t>S</a:t>
            </a:r>
            <a:r>
              <a:rPr lang="it-IT" dirty="0" err="1">
                <a:solidFill>
                  <a:srgbClr val="FFFF00"/>
                </a:solidFill>
              </a:rPr>
              <a:t>ilica</a:t>
            </a:r>
            <a:r>
              <a:rPr lang="it-IT" dirty="0">
                <a:solidFill>
                  <a:srgbClr val="FFFF00"/>
                </a:solidFill>
              </a:rPr>
              <a:t> </a:t>
            </a:r>
            <a:r>
              <a:rPr lang="it-IT" b="1" dirty="0">
                <a:solidFill>
                  <a:srgbClr val="FFFF00"/>
                </a:solidFill>
              </a:rPr>
              <a:t>M</a:t>
            </a:r>
            <a:r>
              <a:rPr lang="it-IT" dirty="0">
                <a:solidFill>
                  <a:srgbClr val="FFFF00"/>
                </a:solidFill>
              </a:rPr>
              <a:t>edium </a:t>
            </a:r>
          </a:p>
          <a:p>
            <a:r>
              <a:rPr lang="it-IT" dirty="0">
                <a:solidFill>
                  <a:srgbClr val="FFFF00"/>
                </a:solidFill>
              </a:rPr>
              <a:t>to </a:t>
            </a:r>
            <a:r>
              <a:rPr lang="it-IT" b="1" dirty="0" err="1">
                <a:solidFill>
                  <a:srgbClr val="FFFF00"/>
                </a:solidFill>
              </a:rPr>
              <a:t>O</a:t>
            </a:r>
            <a:r>
              <a:rPr lang="it-IT" dirty="0" err="1">
                <a:solidFill>
                  <a:srgbClr val="FFFF00"/>
                </a:solidFill>
              </a:rPr>
              <a:t>btain</a:t>
            </a:r>
            <a:r>
              <a:rPr lang="it-IT" dirty="0">
                <a:solidFill>
                  <a:srgbClr val="FFFF00"/>
                </a:solidFill>
              </a:rPr>
              <a:t> </a:t>
            </a:r>
          </a:p>
          <a:p>
            <a:r>
              <a:rPr lang="it-IT" b="1" dirty="0" err="1">
                <a:solidFill>
                  <a:srgbClr val="FFFF00"/>
                </a:solidFill>
              </a:rPr>
              <a:t>S</a:t>
            </a:r>
            <a:r>
              <a:rPr lang="it-IT" dirty="0" err="1">
                <a:solidFill>
                  <a:srgbClr val="FFFF00"/>
                </a:solidFill>
              </a:rPr>
              <a:t>afe</a:t>
            </a:r>
            <a:r>
              <a:rPr lang="it-IT" dirty="0">
                <a:solidFill>
                  <a:srgbClr val="FFFF00"/>
                </a:solidFill>
              </a:rPr>
              <a:t> </a:t>
            </a:r>
            <a:r>
              <a:rPr lang="it-IT" dirty="0" err="1">
                <a:solidFill>
                  <a:srgbClr val="FFFF00"/>
                </a:solidFill>
              </a:rPr>
              <a:t>inert</a:t>
            </a:r>
            <a:endParaRPr lang="it-IT" dirty="0">
              <a:solidFill>
                <a:srgbClr val="FFFF00"/>
              </a:solidFill>
            </a:endParaRPr>
          </a:p>
          <a:p>
            <a:pPr>
              <a:spcBef>
                <a:spcPct val="50000"/>
              </a:spcBef>
            </a:pPr>
            <a:endParaRPr lang="it-IT" dirty="0">
              <a:solidFill>
                <a:srgbClr val="FFFF00"/>
              </a:solidFill>
            </a:endParaRPr>
          </a:p>
        </p:txBody>
      </p:sp>
      <p:pic>
        <p:nvPicPr>
          <p:cNvPr id="8" name="Picture 23" descr="Img2439"/>
          <p:cNvPicPr>
            <a:picLocks noChangeAspect="1" noChangeArrowheads="1"/>
          </p:cNvPicPr>
          <p:nvPr/>
        </p:nvPicPr>
        <p:blipFill>
          <a:blip r:embed="rId4" cstate="print">
            <a:extLst>
              <a:ext uri="{28A0092B-C50C-407E-A947-70E740481C1C}">
                <a14:useLocalDpi xmlns:a14="http://schemas.microsoft.com/office/drawing/2010/main" val="0"/>
              </a:ext>
            </a:extLst>
          </a:blip>
          <a:srcRect t="1060" r="2216" b="5118"/>
          <a:stretch>
            <a:fillRect/>
          </a:stretch>
        </p:blipFill>
        <p:spPr bwMode="auto">
          <a:xfrm>
            <a:off x="2793058" y="158110"/>
            <a:ext cx="2068717" cy="131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Gruppo 8"/>
          <p:cNvGrpSpPr>
            <a:grpSpLocks noChangeAspect="1"/>
          </p:cNvGrpSpPr>
          <p:nvPr/>
        </p:nvGrpSpPr>
        <p:grpSpPr bwMode="auto">
          <a:xfrm>
            <a:off x="454968" y="548680"/>
            <a:ext cx="1717533" cy="1166080"/>
            <a:chOff x="5118100" y="1028700"/>
            <a:chExt cx="3668713" cy="2490788"/>
          </a:xfrm>
        </p:grpSpPr>
        <p:pic>
          <p:nvPicPr>
            <p:cNvPr id="10" name="Picture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18100" y="1028700"/>
              <a:ext cx="3668713" cy="24907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1" name="Freeform 23"/>
            <p:cNvSpPr>
              <a:spLocks/>
            </p:cNvSpPr>
            <p:nvPr/>
          </p:nvSpPr>
          <p:spPr bwMode="auto">
            <a:xfrm>
              <a:off x="5332413" y="3214688"/>
              <a:ext cx="509588" cy="30163"/>
            </a:xfrm>
            <a:custGeom>
              <a:avLst/>
              <a:gdLst>
                <a:gd name="T0" fmla="*/ 0 w 321"/>
                <a:gd name="T1" fmla="*/ 0 h 19"/>
                <a:gd name="T2" fmla="*/ 2147483647 w 321"/>
                <a:gd name="T3" fmla="*/ 2147483647 h 19"/>
                <a:gd name="T4" fmla="*/ 2147483647 w 321"/>
                <a:gd name="T5" fmla="*/ 2147483647 h 19"/>
                <a:gd name="T6" fmla="*/ 0 w 321"/>
                <a:gd name="T7" fmla="*/ 2147483647 h 19"/>
                <a:gd name="T8" fmla="*/ 0 w 321"/>
                <a:gd name="T9" fmla="*/ 0 h 19"/>
                <a:gd name="T10" fmla="*/ 0 60000 65536"/>
                <a:gd name="T11" fmla="*/ 0 60000 65536"/>
                <a:gd name="T12" fmla="*/ 0 60000 65536"/>
                <a:gd name="T13" fmla="*/ 0 60000 65536"/>
                <a:gd name="T14" fmla="*/ 0 60000 65536"/>
                <a:gd name="T15" fmla="*/ 0 w 321"/>
                <a:gd name="T16" fmla="*/ 0 h 19"/>
                <a:gd name="T17" fmla="*/ 321 w 321"/>
                <a:gd name="T18" fmla="*/ 19 h 19"/>
              </a:gdLst>
              <a:ahLst/>
              <a:cxnLst>
                <a:cxn ang="T10">
                  <a:pos x="T0" y="T1"/>
                </a:cxn>
                <a:cxn ang="T11">
                  <a:pos x="T2" y="T3"/>
                </a:cxn>
                <a:cxn ang="T12">
                  <a:pos x="T4" y="T5"/>
                </a:cxn>
                <a:cxn ang="T13">
                  <a:pos x="T6" y="T7"/>
                </a:cxn>
                <a:cxn ang="T14">
                  <a:pos x="T8" y="T9"/>
                </a:cxn>
              </a:cxnLst>
              <a:rect l="T15" t="T16" r="T17" b="T18"/>
              <a:pathLst>
                <a:path w="321" h="19">
                  <a:moveTo>
                    <a:pt x="0" y="0"/>
                  </a:moveTo>
                  <a:lnTo>
                    <a:pt x="321" y="1"/>
                  </a:lnTo>
                  <a:lnTo>
                    <a:pt x="321" y="19"/>
                  </a:lnTo>
                  <a:lnTo>
                    <a:pt x="0" y="18"/>
                  </a:lnTo>
                  <a:lnTo>
                    <a:pt x="0" y="0"/>
                  </a:lnTo>
                  <a:close/>
                </a:path>
              </a:pathLst>
            </a:custGeom>
            <a:solidFill>
              <a:srgbClr val="000000"/>
            </a:solidFill>
            <a:ln w="0">
              <a:solidFill>
                <a:schemeClr val="accent5">
                  <a:lumMod val="75000"/>
                </a:schemeClr>
              </a:solidFill>
              <a:round/>
              <a:headEnd/>
              <a:tailEnd/>
            </a:ln>
          </p:spPr>
          <p:txBody>
            <a:bodyPr/>
            <a:lstStyle/>
            <a:p>
              <a:endParaRPr lang="it-IT"/>
            </a:p>
          </p:txBody>
        </p:sp>
        <p:sp>
          <p:nvSpPr>
            <p:cNvPr id="12" name="Rectangle 24"/>
            <p:cNvSpPr>
              <a:spLocks noChangeArrowheads="1"/>
            </p:cNvSpPr>
            <p:nvPr/>
          </p:nvSpPr>
          <p:spPr bwMode="auto">
            <a:xfrm>
              <a:off x="5411788" y="3008313"/>
              <a:ext cx="346075" cy="18256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spAutoFit/>
            </a:bodyPr>
            <a:lstStyle/>
            <a:p>
              <a:r>
                <a:rPr lang="it-IT" sz="1200" b="1">
                  <a:solidFill>
                    <a:srgbClr val="000000"/>
                  </a:solidFill>
                  <a:cs typeface="Arial" pitchFamily="34" charset="0"/>
                </a:rPr>
                <a:t>1 cm</a:t>
              </a:r>
              <a:endParaRPr lang="it-IT">
                <a:cs typeface="Arial" pitchFamily="34" charset="0"/>
              </a:endParaRPr>
            </a:p>
          </p:txBody>
        </p:sp>
        <p:sp>
          <p:nvSpPr>
            <p:cNvPr id="13" name="Freeform 25"/>
            <p:cNvSpPr>
              <a:spLocks/>
            </p:cNvSpPr>
            <p:nvPr/>
          </p:nvSpPr>
          <p:spPr bwMode="auto">
            <a:xfrm>
              <a:off x="5337175" y="3228975"/>
              <a:ext cx="11113" cy="71438"/>
            </a:xfrm>
            <a:custGeom>
              <a:avLst/>
              <a:gdLst>
                <a:gd name="T0" fmla="*/ 2147483647 w 7"/>
                <a:gd name="T1" fmla="*/ 0 h 45"/>
                <a:gd name="T2" fmla="*/ 2147483647 w 7"/>
                <a:gd name="T3" fmla="*/ 2147483647 h 45"/>
                <a:gd name="T4" fmla="*/ 0 w 7"/>
                <a:gd name="T5" fmla="*/ 2147483647 h 45"/>
                <a:gd name="T6" fmla="*/ 2147483647 w 7"/>
                <a:gd name="T7" fmla="*/ 0 h 45"/>
                <a:gd name="T8" fmla="*/ 2147483647 w 7"/>
                <a:gd name="T9" fmla="*/ 0 h 45"/>
                <a:gd name="T10" fmla="*/ 0 60000 65536"/>
                <a:gd name="T11" fmla="*/ 0 60000 65536"/>
                <a:gd name="T12" fmla="*/ 0 60000 65536"/>
                <a:gd name="T13" fmla="*/ 0 60000 65536"/>
                <a:gd name="T14" fmla="*/ 0 60000 65536"/>
                <a:gd name="T15" fmla="*/ 0 w 7"/>
                <a:gd name="T16" fmla="*/ 0 h 45"/>
                <a:gd name="T17" fmla="*/ 7 w 7"/>
                <a:gd name="T18" fmla="*/ 45 h 45"/>
              </a:gdLst>
              <a:ahLst/>
              <a:cxnLst>
                <a:cxn ang="T10">
                  <a:pos x="T0" y="T1"/>
                </a:cxn>
                <a:cxn ang="T11">
                  <a:pos x="T2" y="T3"/>
                </a:cxn>
                <a:cxn ang="T12">
                  <a:pos x="T4" y="T5"/>
                </a:cxn>
                <a:cxn ang="T13">
                  <a:pos x="T6" y="T7"/>
                </a:cxn>
                <a:cxn ang="T14">
                  <a:pos x="T8" y="T9"/>
                </a:cxn>
              </a:cxnLst>
              <a:rect l="T15" t="T16" r="T17" b="T18"/>
              <a:pathLst>
                <a:path w="7" h="45">
                  <a:moveTo>
                    <a:pt x="7" y="0"/>
                  </a:moveTo>
                  <a:lnTo>
                    <a:pt x="6" y="45"/>
                  </a:lnTo>
                  <a:lnTo>
                    <a:pt x="0" y="45"/>
                  </a:lnTo>
                  <a:lnTo>
                    <a:pt x="1" y="0"/>
                  </a:lnTo>
                  <a:lnTo>
                    <a:pt x="7" y="0"/>
                  </a:lnTo>
                  <a:close/>
                </a:path>
              </a:pathLst>
            </a:custGeom>
            <a:solidFill>
              <a:srgbClr val="000000"/>
            </a:solidFill>
            <a:ln w="0">
              <a:solidFill>
                <a:schemeClr val="accent5">
                  <a:lumMod val="75000"/>
                </a:schemeClr>
              </a:solidFill>
              <a:round/>
              <a:headEnd/>
              <a:tailEnd/>
            </a:ln>
          </p:spPr>
          <p:txBody>
            <a:bodyPr/>
            <a:lstStyle/>
            <a:p>
              <a:endParaRPr lang="it-IT"/>
            </a:p>
          </p:txBody>
        </p:sp>
        <p:sp>
          <p:nvSpPr>
            <p:cNvPr id="14" name="Freeform 26"/>
            <p:cNvSpPr>
              <a:spLocks/>
            </p:cNvSpPr>
            <p:nvPr/>
          </p:nvSpPr>
          <p:spPr bwMode="auto">
            <a:xfrm>
              <a:off x="5842000" y="3228975"/>
              <a:ext cx="11113" cy="71438"/>
            </a:xfrm>
            <a:custGeom>
              <a:avLst/>
              <a:gdLst>
                <a:gd name="T0" fmla="*/ 2147483647 w 7"/>
                <a:gd name="T1" fmla="*/ 0 h 45"/>
                <a:gd name="T2" fmla="*/ 2147483647 w 7"/>
                <a:gd name="T3" fmla="*/ 2147483647 h 45"/>
                <a:gd name="T4" fmla="*/ 0 w 7"/>
                <a:gd name="T5" fmla="*/ 2147483647 h 45"/>
                <a:gd name="T6" fmla="*/ 2147483647 w 7"/>
                <a:gd name="T7" fmla="*/ 0 h 45"/>
                <a:gd name="T8" fmla="*/ 2147483647 w 7"/>
                <a:gd name="T9" fmla="*/ 0 h 45"/>
                <a:gd name="T10" fmla="*/ 0 60000 65536"/>
                <a:gd name="T11" fmla="*/ 0 60000 65536"/>
                <a:gd name="T12" fmla="*/ 0 60000 65536"/>
                <a:gd name="T13" fmla="*/ 0 60000 65536"/>
                <a:gd name="T14" fmla="*/ 0 60000 65536"/>
                <a:gd name="T15" fmla="*/ 0 w 7"/>
                <a:gd name="T16" fmla="*/ 0 h 45"/>
                <a:gd name="T17" fmla="*/ 7 w 7"/>
                <a:gd name="T18" fmla="*/ 45 h 45"/>
              </a:gdLst>
              <a:ahLst/>
              <a:cxnLst>
                <a:cxn ang="T10">
                  <a:pos x="T0" y="T1"/>
                </a:cxn>
                <a:cxn ang="T11">
                  <a:pos x="T2" y="T3"/>
                </a:cxn>
                <a:cxn ang="T12">
                  <a:pos x="T4" y="T5"/>
                </a:cxn>
                <a:cxn ang="T13">
                  <a:pos x="T6" y="T7"/>
                </a:cxn>
                <a:cxn ang="T14">
                  <a:pos x="T8" y="T9"/>
                </a:cxn>
              </a:cxnLst>
              <a:rect l="T15" t="T16" r="T17" b="T18"/>
              <a:pathLst>
                <a:path w="7" h="45">
                  <a:moveTo>
                    <a:pt x="7" y="0"/>
                  </a:moveTo>
                  <a:lnTo>
                    <a:pt x="6" y="45"/>
                  </a:lnTo>
                  <a:lnTo>
                    <a:pt x="0" y="45"/>
                  </a:lnTo>
                  <a:lnTo>
                    <a:pt x="1" y="0"/>
                  </a:lnTo>
                  <a:lnTo>
                    <a:pt x="7" y="0"/>
                  </a:lnTo>
                  <a:close/>
                </a:path>
              </a:pathLst>
            </a:custGeom>
            <a:solidFill>
              <a:srgbClr val="000000"/>
            </a:solidFill>
            <a:ln w="0">
              <a:solidFill>
                <a:schemeClr val="accent5">
                  <a:lumMod val="75000"/>
                </a:schemeClr>
              </a:solidFill>
              <a:round/>
              <a:headEnd/>
              <a:tailEnd/>
            </a:ln>
          </p:spPr>
          <p:txBody>
            <a:bodyPr/>
            <a:lstStyle/>
            <a:p>
              <a:endParaRPr lang="it-IT"/>
            </a:p>
          </p:txBody>
        </p:sp>
      </p:grpSp>
      <p:pic>
        <p:nvPicPr>
          <p:cNvPr id="15" name="Immagine 13"/>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47018" y="4437112"/>
            <a:ext cx="2446040" cy="1286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23" descr="Img4555"/>
          <p:cNvPicPr>
            <a:picLocks noChangeAspect="1" noChangeArrowheads="1"/>
          </p:cNvPicPr>
          <p:nvPr/>
        </p:nvPicPr>
        <p:blipFill>
          <a:blip r:embed="rId7" cstate="print">
            <a:extLst>
              <a:ext uri="{28A0092B-C50C-407E-A947-70E740481C1C}">
                <a14:useLocalDpi xmlns:a14="http://schemas.microsoft.com/office/drawing/2010/main" val="0"/>
              </a:ext>
            </a:extLst>
          </a:blip>
          <a:srcRect l="26808" r="26752"/>
          <a:stretch>
            <a:fillRect/>
          </a:stretch>
        </p:blipFill>
        <p:spPr bwMode="auto">
          <a:xfrm>
            <a:off x="230901" y="2180254"/>
            <a:ext cx="1339137" cy="191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Immagine 1"/>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565197" y="4581128"/>
            <a:ext cx="1873241" cy="118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2"/>
          <p:cNvPicPr>
            <a:picLocks noChangeAspect="1" noChangeArrowheads="1"/>
          </p:cNvPicPr>
          <p:nvPr/>
        </p:nvPicPr>
        <p:blipFill>
          <a:blip r:embed="rId9" cstate="print"/>
          <a:srcRect/>
          <a:stretch>
            <a:fillRect/>
          </a:stretch>
        </p:blipFill>
        <p:spPr bwMode="auto">
          <a:xfrm>
            <a:off x="5410585" y="408641"/>
            <a:ext cx="1642460" cy="1231529"/>
          </a:xfrm>
          <a:prstGeom prst="rect">
            <a:avLst/>
          </a:prstGeom>
          <a:ln>
            <a:noFill/>
            <a:headEnd/>
            <a:tailEnd/>
          </a:ln>
        </p:spPr>
        <p:style>
          <a:lnRef idx="0">
            <a:schemeClr val="accent1"/>
          </a:lnRef>
          <a:fillRef idx="3">
            <a:schemeClr val="accent1"/>
          </a:fillRef>
          <a:effectRef idx="3">
            <a:schemeClr val="accent1"/>
          </a:effectRef>
          <a:fontRef idx="minor">
            <a:schemeClr val="lt1"/>
          </a:fontRef>
        </p:style>
      </p:pic>
      <p:pic>
        <p:nvPicPr>
          <p:cNvPr id="19" name="Immagine 18" descr="ciondoli cosmos 033.jpg"/>
          <p:cNvPicPr>
            <a:picLocks noChangeAspect="1"/>
          </p:cNvPicPr>
          <p:nvPr/>
        </p:nvPicPr>
        <p:blipFill>
          <a:blip r:embed="rId10" cstate="print">
            <a:extLst>
              <a:ext uri="{28A0092B-C50C-407E-A947-70E740481C1C}">
                <a14:useLocalDpi xmlns:a14="http://schemas.microsoft.com/office/drawing/2010/main" val="0"/>
              </a:ext>
            </a:extLst>
          </a:blip>
          <a:srcRect l="24355" t="3865" r="15813" b="4213"/>
          <a:stretch>
            <a:fillRect/>
          </a:stretch>
        </p:blipFill>
        <p:spPr bwMode="auto">
          <a:xfrm>
            <a:off x="7409944" y="1742673"/>
            <a:ext cx="1574691" cy="1604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 name="Gruppo 26"/>
          <p:cNvGrpSpPr/>
          <p:nvPr/>
        </p:nvGrpSpPr>
        <p:grpSpPr>
          <a:xfrm>
            <a:off x="5796136" y="4077072"/>
            <a:ext cx="3312368" cy="1944217"/>
            <a:chOff x="5796136" y="4077072"/>
            <a:chExt cx="3312368" cy="1944217"/>
          </a:xfrm>
        </p:grpSpPr>
        <p:pic>
          <p:nvPicPr>
            <p:cNvPr id="1026"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919572" y="4905289"/>
              <a:ext cx="2972908" cy="11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CasellaDiTesto 19"/>
            <p:cNvSpPr txBox="1"/>
            <p:nvPr/>
          </p:nvSpPr>
          <p:spPr>
            <a:xfrm>
              <a:off x="5796136" y="4077072"/>
              <a:ext cx="3312368" cy="923330"/>
            </a:xfrm>
            <a:prstGeom prst="rect">
              <a:avLst/>
            </a:prstGeom>
            <a:noFill/>
          </p:spPr>
          <p:txBody>
            <a:bodyPr wrap="square" rtlCol="0">
              <a:spAutoFit/>
            </a:bodyPr>
            <a:lstStyle/>
            <a:p>
              <a:pPr algn="ctr"/>
              <a:r>
                <a:rPr lang="it-IT" b="1" dirty="0" smtClean="0">
                  <a:solidFill>
                    <a:schemeClr val="accent5">
                      <a:lumMod val="75000"/>
                    </a:schemeClr>
                  </a:solidFill>
                </a:rPr>
                <a:t>Progetto NINIVE:</a:t>
              </a:r>
            </a:p>
            <a:p>
              <a:pPr algn="ctr"/>
              <a:r>
                <a:rPr lang="it-IT" b="1" dirty="0" err="1" smtClean="0">
                  <a:solidFill>
                    <a:schemeClr val="accent5">
                      <a:lumMod val="75000"/>
                    </a:schemeClr>
                  </a:solidFill>
                </a:rPr>
                <a:t>Nanointonaco</a:t>
              </a:r>
              <a:r>
                <a:rPr lang="it-IT" b="1" dirty="0" smtClean="0">
                  <a:solidFill>
                    <a:schemeClr val="accent5">
                      <a:lumMod val="75000"/>
                    </a:schemeClr>
                  </a:solidFill>
                </a:rPr>
                <a:t> isolante a base di Vetro Ecologico</a:t>
              </a:r>
              <a:endParaRPr lang="it-IT" b="1" dirty="0">
                <a:solidFill>
                  <a:schemeClr val="accent5">
                    <a:lumMod val="75000"/>
                  </a:schemeClr>
                </a:solidFill>
              </a:endParaRPr>
            </a:p>
          </p:txBody>
        </p:sp>
        <p:sp>
          <p:nvSpPr>
            <p:cNvPr id="22" name="Rettangolo arrotondato 21"/>
            <p:cNvSpPr/>
            <p:nvPr/>
          </p:nvSpPr>
          <p:spPr>
            <a:xfrm>
              <a:off x="5796136" y="4077072"/>
              <a:ext cx="3227616" cy="1944217"/>
            </a:xfrm>
            <a:prstGeom prst="roundRect">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24" name="Rettangolo 23"/>
          <p:cNvSpPr/>
          <p:nvPr/>
        </p:nvSpPr>
        <p:spPr>
          <a:xfrm>
            <a:off x="211486" y="5877272"/>
            <a:ext cx="8812266" cy="923330"/>
          </a:xfrm>
          <a:prstGeom prst="rect">
            <a:avLst/>
          </a:prstGeom>
          <a:ln>
            <a:noFill/>
          </a:ln>
        </p:spPr>
        <p:txBody>
          <a:bodyPr wrap="square">
            <a:spAutoFit/>
          </a:bodyPr>
          <a:lstStyle/>
          <a:p>
            <a:r>
              <a:rPr lang="it-IT" b="1" dirty="0">
                <a:solidFill>
                  <a:srgbClr val="00B050"/>
                </a:solidFill>
              </a:rPr>
              <a:t>Al progetto </a:t>
            </a:r>
            <a:r>
              <a:rPr lang="it-IT" b="1" dirty="0" smtClean="0">
                <a:solidFill>
                  <a:srgbClr val="00B050"/>
                </a:solidFill>
              </a:rPr>
              <a:t>hanno partecipato</a:t>
            </a:r>
            <a:r>
              <a:rPr lang="it-IT" b="1" dirty="0">
                <a:solidFill>
                  <a:srgbClr val="00B050"/>
                </a:solidFill>
              </a:rPr>
              <a:t>:</a:t>
            </a:r>
          </a:p>
          <a:p>
            <a:r>
              <a:rPr lang="it-IT" b="1" dirty="0" smtClean="0">
                <a:solidFill>
                  <a:srgbClr val="00B050"/>
                </a:solidFill>
              </a:rPr>
              <a:t>A2A, ECO-</a:t>
            </a:r>
            <a:r>
              <a:rPr lang="it-IT" b="1" dirty="0" err="1" smtClean="0">
                <a:solidFill>
                  <a:srgbClr val="00B050"/>
                </a:solidFill>
              </a:rPr>
              <a:t>plast</a:t>
            </a:r>
            <a:r>
              <a:rPr lang="it-IT" b="1" dirty="0" smtClean="0">
                <a:solidFill>
                  <a:srgbClr val="00B050"/>
                </a:solidFill>
              </a:rPr>
              <a:t>, </a:t>
            </a:r>
            <a:r>
              <a:rPr lang="it-IT" b="1" dirty="0" err="1" smtClean="0">
                <a:solidFill>
                  <a:srgbClr val="00B050"/>
                </a:solidFill>
              </a:rPr>
              <a:t>Rapidplastics</a:t>
            </a:r>
            <a:r>
              <a:rPr lang="it-IT" b="1" dirty="0" smtClean="0">
                <a:solidFill>
                  <a:srgbClr val="00B050"/>
                </a:solidFill>
              </a:rPr>
              <a:t>, TELMA PLADOS, VCM, </a:t>
            </a:r>
            <a:r>
              <a:rPr lang="it-IT" b="1" dirty="0" err="1" smtClean="0">
                <a:solidFill>
                  <a:srgbClr val="00B050"/>
                </a:solidFill>
              </a:rPr>
              <a:t>SartoriAmbiente</a:t>
            </a:r>
            <a:r>
              <a:rPr lang="it-IT" b="1" dirty="0" smtClean="0">
                <a:solidFill>
                  <a:srgbClr val="00B050"/>
                </a:solidFill>
              </a:rPr>
              <a:t>,  </a:t>
            </a:r>
            <a:r>
              <a:rPr lang="it-IT" b="1" dirty="0" err="1" smtClean="0">
                <a:solidFill>
                  <a:srgbClr val="00B050"/>
                </a:solidFill>
              </a:rPr>
              <a:t>Mesgo</a:t>
            </a:r>
            <a:r>
              <a:rPr lang="it-IT" b="1" dirty="0" smtClean="0">
                <a:solidFill>
                  <a:srgbClr val="00B050"/>
                </a:solidFill>
              </a:rPr>
              <a:t>,  VUSAPL,  Delta Phoenix,  </a:t>
            </a:r>
            <a:r>
              <a:rPr lang="it-IT" b="1" dirty="0" err="1" smtClean="0">
                <a:solidFill>
                  <a:srgbClr val="00B050"/>
                </a:solidFill>
              </a:rPr>
              <a:t>Abax</a:t>
            </a:r>
            <a:r>
              <a:rPr lang="it-IT" b="1" dirty="0" smtClean="0">
                <a:solidFill>
                  <a:srgbClr val="00B050"/>
                </a:solidFill>
              </a:rPr>
              <a:t>, </a:t>
            </a:r>
            <a:r>
              <a:rPr lang="it-IT" b="1" dirty="0" err="1" smtClean="0">
                <a:solidFill>
                  <a:srgbClr val="FF0000"/>
                </a:solidFill>
              </a:rPr>
              <a:t>Velaworks</a:t>
            </a:r>
            <a:r>
              <a:rPr lang="it-IT" b="1" dirty="0" smtClean="0">
                <a:solidFill>
                  <a:srgbClr val="00B050"/>
                </a:solidFill>
              </a:rPr>
              <a:t>, </a:t>
            </a:r>
            <a:r>
              <a:rPr lang="it-IT" b="1" dirty="0" err="1" smtClean="0">
                <a:solidFill>
                  <a:srgbClr val="00B050"/>
                </a:solidFill>
              </a:rPr>
              <a:t>Rifra</a:t>
            </a:r>
            <a:r>
              <a:rPr lang="it-IT" b="1" dirty="0" smtClean="0">
                <a:solidFill>
                  <a:srgbClr val="00B050"/>
                </a:solidFill>
              </a:rPr>
              <a:t>, OMG</a:t>
            </a:r>
            <a:endParaRPr lang="it-IT" dirty="0">
              <a:solidFill>
                <a:srgbClr val="00B050"/>
              </a:solidFill>
            </a:endParaRPr>
          </a:p>
        </p:txBody>
      </p:sp>
      <p:pic>
        <p:nvPicPr>
          <p:cNvPr id="2050" name="Picture 2" descr="Risultati immagini per prove hb resistenza ul al fuoco plastich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9512" y="432048"/>
            <a:ext cx="3074664" cy="1556792"/>
          </a:xfrm>
          <a:prstGeom prst="rect">
            <a:avLst/>
          </a:prstGeom>
          <a:noFill/>
          <a:extLst>
            <a:ext uri="{909E8E84-426E-40DD-AFC4-6F175D3DCCD1}">
              <a14:hiddenFill xmlns:a14="http://schemas.microsoft.com/office/drawing/2010/main">
                <a:solidFill>
                  <a:srgbClr val="FFFFFF"/>
                </a:solidFill>
              </a14:hiddenFill>
            </a:ext>
          </a:extLst>
        </p:spPr>
      </p:pic>
      <p:grpSp>
        <p:nvGrpSpPr>
          <p:cNvPr id="26" name="Gruppo 25"/>
          <p:cNvGrpSpPr/>
          <p:nvPr/>
        </p:nvGrpSpPr>
        <p:grpSpPr>
          <a:xfrm>
            <a:off x="1308405" y="1610666"/>
            <a:ext cx="6575963" cy="3042470"/>
            <a:chOff x="1538447" y="1610666"/>
            <a:chExt cx="6575963" cy="3042470"/>
          </a:xfrm>
        </p:grpSpPr>
        <p:grpSp>
          <p:nvGrpSpPr>
            <p:cNvPr id="21" name="Gruppo 20"/>
            <p:cNvGrpSpPr/>
            <p:nvPr/>
          </p:nvGrpSpPr>
          <p:grpSpPr>
            <a:xfrm>
              <a:off x="1538447" y="1610666"/>
              <a:ext cx="6575963" cy="3042470"/>
              <a:chOff x="1538447" y="1610666"/>
              <a:chExt cx="6575963" cy="3042470"/>
            </a:xfrm>
          </p:grpSpPr>
          <p:sp>
            <p:nvSpPr>
              <p:cNvPr id="7" name="Rettangolo arrotondato 6"/>
              <p:cNvSpPr/>
              <p:nvPr/>
            </p:nvSpPr>
            <p:spPr>
              <a:xfrm>
                <a:off x="1538447" y="1610666"/>
                <a:ext cx="6575963" cy="3042470"/>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3" name="Picture 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773958" y="2136729"/>
                <a:ext cx="4584191" cy="1266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5" name="Picture 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379675" y="2180255"/>
              <a:ext cx="1628453" cy="1779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870839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par>
                                <p:cTn id="8" presetID="6" presetClass="entr" presetSubtype="16"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circle(in)">
                                      <p:cBhvr>
                                        <p:cTn id="10" dur="2000"/>
                                        <p:tgtEl>
                                          <p:spTgt spid="16"/>
                                        </p:tgtEl>
                                      </p:cBhvr>
                                    </p:animEffect>
                                  </p:childTnLst>
                                </p:cTn>
                              </p:par>
                              <p:par>
                                <p:cTn id="11" presetID="6" presetClass="entr" presetSubtype="16"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circle(in)">
                                      <p:cBhvr>
                                        <p:cTn id="13" dur="20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circle(in)">
                                      <p:cBhvr>
                                        <p:cTn id="18" dur="20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circle(in)">
                                      <p:cBhvr>
                                        <p:cTn id="23" dur="20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circle(in)">
                                      <p:cBhvr>
                                        <p:cTn id="28" dur="200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circle(in)">
                                      <p:cBhvr>
                                        <p:cTn id="33" dur="2000"/>
                                        <p:tgtEl>
                                          <p:spTgt spid="19"/>
                                        </p:tgtEl>
                                      </p:cBhvr>
                                    </p:animEffect>
                                  </p:childTnLst>
                                </p:cTn>
                              </p:par>
                            </p:childTnLst>
                          </p:cTn>
                        </p:par>
                      </p:childTnLst>
                    </p:cTn>
                  </p:par>
                  <p:par>
                    <p:cTn id="34" fill="hold">
                      <p:stCondLst>
                        <p:cond delay="indefinite"/>
                      </p:stCondLst>
                      <p:childTnLst>
                        <p:par>
                          <p:cTn id="35" fill="hold">
                            <p:stCondLst>
                              <p:cond delay="0"/>
                            </p:stCondLst>
                            <p:childTnLst>
                              <p:par>
                                <p:cTn id="36" presetID="6" presetClass="entr" presetSubtype="16" fill="hold" nodeType="click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circle(in)">
                                      <p:cBhvr>
                                        <p:cTn id="38" dur="2000"/>
                                        <p:tgtEl>
                                          <p:spTgt spid="27"/>
                                        </p:tgtEl>
                                      </p:cBhvr>
                                    </p:animEffect>
                                  </p:childTnLst>
                                </p:cTn>
                              </p:par>
                            </p:childTnLst>
                          </p:cTn>
                        </p:par>
                      </p:childTnLst>
                    </p:cTn>
                  </p:par>
                  <p:par>
                    <p:cTn id="39" fill="hold">
                      <p:stCondLst>
                        <p:cond delay="indefinite"/>
                      </p:stCondLst>
                      <p:childTnLst>
                        <p:par>
                          <p:cTn id="40" fill="hold">
                            <p:stCondLst>
                              <p:cond delay="0"/>
                            </p:stCondLst>
                            <p:childTnLst>
                              <p:par>
                                <p:cTn id="41" presetID="6" presetClass="entr" presetSubtype="16" fill="hold" grpId="0" nodeType="click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circle(in)">
                                      <p:cBhvr>
                                        <p:cTn id="43" dur="2000"/>
                                        <p:tgtEl>
                                          <p:spTgt spid="24"/>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nodeType="clickEffect">
                                  <p:stCondLst>
                                    <p:cond delay="0"/>
                                  </p:stCondLst>
                                  <p:childTnLst>
                                    <p:set>
                                      <p:cBhvr>
                                        <p:cTn id="47" dur="1" fill="hold">
                                          <p:stCondLst>
                                            <p:cond delay="0"/>
                                          </p:stCondLst>
                                        </p:cTn>
                                        <p:tgtEl>
                                          <p:spTgt spid="2050"/>
                                        </p:tgtEl>
                                        <p:attrNameLst>
                                          <p:attrName>style.visibility</p:attrName>
                                        </p:attrNameLst>
                                      </p:cBhvr>
                                      <p:to>
                                        <p:strVal val="visible"/>
                                      </p:to>
                                    </p:set>
                                    <p:animEffect transition="in" filter="barn(inVertical)">
                                      <p:cBhvr>
                                        <p:cTn id="48" dur="500"/>
                                        <p:tgtEl>
                                          <p:spTgt spid="2050"/>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nodeType="click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wipe(down)">
                                      <p:cBhvr>
                                        <p:cTn id="5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44624"/>
            <a:ext cx="8797981" cy="1973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ttangolo 1"/>
          <p:cNvSpPr/>
          <p:nvPr/>
        </p:nvSpPr>
        <p:spPr>
          <a:xfrm>
            <a:off x="118414" y="1859340"/>
            <a:ext cx="8867923" cy="1631216"/>
          </a:xfrm>
          <a:prstGeom prst="rect">
            <a:avLst/>
          </a:prstGeom>
        </p:spPr>
        <p:txBody>
          <a:bodyPr wrap="square">
            <a:spAutoFit/>
          </a:bodyPr>
          <a:lstStyle/>
          <a:p>
            <a:r>
              <a:rPr lang="it-IT" sz="2000" b="1" dirty="0"/>
              <a:t>Il progetto RISANA prevede il recupero di materiale di scarto per la realizzazione di </a:t>
            </a:r>
            <a:r>
              <a:rPr lang="it-IT" sz="2000" b="1" dirty="0" err="1"/>
              <a:t>bioplastiche</a:t>
            </a:r>
            <a:r>
              <a:rPr lang="it-IT" sz="2000" b="1" dirty="0"/>
              <a:t> con l’utilizzo di una nuova tecnologia di </a:t>
            </a:r>
            <a:r>
              <a:rPr lang="it-IT" sz="2000" b="1" dirty="0" err="1"/>
              <a:t>pre</a:t>
            </a:r>
            <a:r>
              <a:rPr lang="it-IT" sz="2000" b="1" dirty="0"/>
              <a:t>-trattamento per favorire l’estrazione di sostanze alimentari che possono essere riciclate </a:t>
            </a:r>
            <a:r>
              <a:rPr lang="it-IT" sz="2000" b="1" dirty="0" smtClean="0"/>
              <a:t>e </a:t>
            </a:r>
            <a:r>
              <a:rPr lang="it-IT" sz="2000" b="1" dirty="0"/>
              <a:t>il riuso degli scarti ottenuti.</a:t>
            </a:r>
            <a:br>
              <a:rPr lang="it-IT" sz="2000" b="1" dirty="0"/>
            </a:br>
            <a:endParaRPr lang="it-IT" sz="2000" b="1" dirty="0"/>
          </a:p>
        </p:txBody>
      </p:sp>
      <p:grpSp>
        <p:nvGrpSpPr>
          <p:cNvPr id="7" name="Gruppo 6"/>
          <p:cNvGrpSpPr/>
          <p:nvPr/>
        </p:nvGrpSpPr>
        <p:grpSpPr>
          <a:xfrm>
            <a:off x="570373" y="3297929"/>
            <a:ext cx="4285322" cy="1643239"/>
            <a:chOff x="448906" y="6753201"/>
            <a:chExt cx="2798329" cy="1107110"/>
          </a:xfrm>
        </p:grpSpPr>
        <p:pic>
          <p:nvPicPr>
            <p:cNvPr id="1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 r="54400" b="23959"/>
            <a:stretch/>
          </p:blipFill>
          <p:spPr bwMode="auto">
            <a:xfrm>
              <a:off x="448906" y="6753201"/>
              <a:ext cx="2793869" cy="1107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ttangolo 14"/>
            <p:cNvSpPr/>
            <p:nvPr/>
          </p:nvSpPr>
          <p:spPr>
            <a:xfrm>
              <a:off x="3114163" y="7257256"/>
              <a:ext cx="133072" cy="720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8" name="CasellaDiTesto 7"/>
          <p:cNvSpPr txBox="1"/>
          <p:nvPr/>
        </p:nvSpPr>
        <p:spPr>
          <a:xfrm>
            <a:off x="389035" y="4558344"/>
            <a:ext cx="1516296" cy="526840"/>
          </a:xfrm>
          <a:prstGeom prst="rect">
            <a:avLst/>
          </a:prstGeom>
          <a:solidFill>
            <a:schemeClr val="bg1"/>
          </a:solidFill>
        </p:spPr>
        <p:txBody>
          <a:bodyPr wrap="square" rtlCol="0">
            <a:spAutoFit/>
          </a:bodyPr>
          <a:lstStyle/>
          <a:p>
            <a:pPr algn="ctr"/>
            <a:r>
              <a:rPr lang="it-IT" sz="1400" b="1" dirty="0"/>
              <a:t>s</a:t>
            </a:r>
            <a:r>
              <a:rPr lang="it-IT" sz="1400" b="1" dirty="0" smtClean="0"/>
              <a:t>carto alimentare o agricolo</a:t>
            </a:r>
            <a:endParaRPr lang="it-IT" sz="1400" b="1" dirty="0"/>
          </a:p>
        </p:txBody>
      </p:sp>
      <p:sp>
        <p:nvSpPr>
          <p:cNvPr id="9" name="CasellaDiTesto 8"/>
          <p:cNvSpPr txBox="1"/>
          <p:nvPr/>
        </p:nvSpPr>
        <p:spPr>
          <a:xfrm>
            <a:off x="2103122" y="4837417"/>
            <a:ext cx="1212993" cy="319775"/>
          </a:xfrm>
          <a:prstGeom prst="rect">
            <a:avLst/>
          </a:prstGeom>
          <a:noFill/>
        </p:spPr>
        <p:txBody>
          <a:bodyPr wrap="square" rtlCol="0">
            <a:spAutoFit/>
          </a:bodyPr>
          <a:lstStyle/>
          <a:p>
            <a:pPr algn="ctr"/>
            <a:r>
              <a:rPr lang="it-IT" sz="1400" b="1" dirty="0" smtClean="0"/>
              <a:t>estrazione</a:t>
            </a:r>
            <a:endParaRPr lang="it-IT" sz="1400" b="1" dirty="0"/>
          </a:p>
        </p:txBody>
      </p:sp>
      <p:sp>
        <p:nvSpPr>
          <p:cNvPr id="10" name="CasellaDiTesto 9"/>
          <p:cNvSpPr txBox="1"/>
          <p:nvPr/>
        </p:nvSpPr>
        <p:spPr>
          <a:xfrm>
            <a:off x="3392005" y="4664770"/>
            <a:ext cx="1446376" cy="319775"/>
          </a:xfrm>
          <a:prstGeom prst="rect">
            <a:avLst/>
          </a:prstGeom>
          <a:noFill/>
        </p:spPr>
        <p:txBody>
          <a:bodyPr wrap="square" rtlCol="0">
            <a:spAutoFit/>
          </a:bodyPr>
          <a:lstStyle/>
          <a:p>
            <a:pPr algn="ctr"/>
            <a:r>
              <a:rPr lang="it-IT" sz="1400" b="1" dirty="0"/>
              <a:t>m</a:t>
            </a:r>
            <a:r>
              <a:rPr lang="it-IT" sz="1400" b="1" dirty="0" smtClean="0"/>
              <a:t>iscelazione</a:t>
            </a:r>
            <a:endParaRPr lang="it-IT" sz="1400" b="1" dirty="0"/>
          </a:p>
        </p:txBody>
      </p:sp>
      <p:sp>
        <p:nvSpPr>
          <p:cNvPr id="11" name="CasellaDiTesto 10"/>
          <p:cNvSpPr txBox="1"/>
          <p:nvPr/>
        </p:nvSpPr>
        <p:spPr>
          <a:xfrm>
            <a:off x="5112058" y="4579761"/>
            <a:ext cx="2088233" cy="523220"/>
          </a:xfrm>
          <a:prstGeom prst="rect">
            <a:avLst/>
          </a:prstGeom>
          <a:noFill/>
        </p:spPr>
        <p:txBody>
          <a:bodyPr wrap="square" rtlCol="0">
            <a:spAutoFit/>
          </a:bodyPr>
          <a:lstStyle/>
          <a:p>
            <a:pPr algn="ctr"/>
            <a:r>
              <a:rPr lang="it-IT" sz="1400" b="1" dirty="0" smtClean="0"/>
              <a:t>Essicazione</a:t>
            </a:r>
            <a:r>
              <a:rPr lang="it-IT" sz="800" b="1" dirty="0" smtClean="0"/>
              <a:t> a </a:t>
            </a:r>
            <a:r>
              <a:rPr lang="it-IT" sz="1400" b="1" dirty="0" smtClean="0"/>
              <a:t>temperatura</a:t>
            </a:r>
            <a:r>
              <a:rPr lang="it-IT" sz="800" b="1" dirty="0" smtClean="0"/>
              <a:t> </a:t>
            </a:r>
            <a:r>
              <a:rPr lang="it-IT" sz="1400" b="1" dirty="0" smtClean="0"/>
              <a:t>ambiente</a:t>
            </a:r>
            <a:endParaRPr lang="it-IT" sz="1400" b="1" dirty="0"/>
          </a:p>
        </p:txBody>
      </p:sp>
      <p:pic>
        <p:nvPicPr>
          <p:cNvPr id="37" name="Immagine 36" descr="C:\Users\Fabjola\AppData\Local\Microsoft\Windows\Temporary Internet Files\Content.Word\20170120_110443.jp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061" y="5387775"/>
            <a:ext cx="2912727" cy="720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8" name="Immagine 37" descr="C:\Users\Fabjola\AppData\Local\Microsoft\Windows\Temporary Internet Files\Content.Word\20170120_110453.jp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28554" y="5949280"/>
            <a:ext cx="2879950" cy="720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9" name="Immagine 38" descr="C:\Users\Fabjola\AppData\Local\Microsoft\Windows\Temporary Internet Files\Content.Word\20170120_115101.jp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68394" y="5589320"/>
            <a:ext cx="2915774" cy="720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8" name="Picture 1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39600" y="3403043"/>
            <a:ext cx="1233151" cy="1106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ttangolo 2"/>
          <p:cNvSpPr/>
          <p:nvPr/>
        </p:nvSpPr>
        <p:spPr>
          <a:xfrm>
            <a:off x="389035" y="3212976"/>
            <a:ext cx="7063285" cy="1931271"/>
          </a:xfrm>
          <a:prstGeom prst="rect">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7" name="Picture 3"/>
          <p:cNvPicPr>
            <a:picLocks noChangeAspect="1" noChangeArrowheads="1"/>
          </p:cNvPicPr>
          <p:nvPr/>
        </p:nvPicPr>
        <p:blipFill rotWithShape="1">
          <a:blip r:embed="rId8">
            <a:extLst>
              <a:ext uri="{28A0092B-C50C-407E-A947-70E740481C1C}">
                <a14:useLocalDpi xmlns:a14="http://schemas.microsoft.com/office/drawing/2010/main" val="0"/>
              </a:ext>
            </a:extLst>
          </a:blip>
          <a:srcRect t="21493" b="18318"/>
          <a:stretch/>
        </p:blipFill>
        <p:spPr bwMode="auto">
          <a:xfrm>
            <a:off x="7132033" y="102770"/>
            <a:ext cx="1765304" cy="615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27576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circle(in)">
                                      <p:cBhvr>
                                        <p:cTn id="7" dur="2000"/>
                                        <p:tgtEl>
                                          <p:spTgt spid="37"/>
                                        </p:tgtEl>
                                      </p:cBhvr>
                                    </p:animEffect>
                                  </p:childTnLst>
                                </p:cTn>
                              </p:par>
                              <p:par>
                                <p:cTn id="8" presetID="6" presetClass="entr" presetSubtype="16" fill="hold"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circle(in)">
                                      <p:cBhvr>
                                        <p:cTn id="10" dur="2000"/>
                                        <p:tgtEl>
                                          <p:spTgt spid="39"/>
                                        </p:tgtEl>
                                      </p:cBhvr>
                                    </p:animEffect>
                                  </p:childTnLst>
                                </p:cTn>
                              </p:par>
                              <p:par>
                                <p:cTn id="11" presetID="6" presetClass="entr" presetSubtype="16" fill="hold"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circle(in)">
                                      <p:cBhvr>
                                        <p:cTn id="13" dur="2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ttangolo 6"/>
          <p:cNvSpPr/>
          <p:nvPr/>
        </p:nvSpPr>
        <p:spPr>
          <a:xfrm>
            <a:off x="107504" y="428471"/>
            <a:ext cx="8928992" cy="1200329"/>
          </a:xfrm>
          <a:prstGeom prst="rect">
            <a:avLst/>
          </a:prstGeom>
        </p:spPr>
        <p:txBody>
          <a:bodyPr wrap="square">
            <a:spAutoFit/>
          </a:bodyPr>
          <a:lstStyle/>
          <a:p>
            <a:r>
              <a:rPr lang="it-IT" sz="2400" b="1" dirty="0"/>
              <a:t>Il progetto ha mostrato che è possibile ottenere </a:t>
            </a:r>
            <a:r>
              <a:rPr lang="it-IT" sz="2400" b="1" dirty="0" err="1"/>
              <a:t>bioplastiche</a:t>
            </a:r>
            <a:r>
              <a:rPr lang="it-IT" sz="2400" b="1" dirty="0"/>
              <a:t> ad alte prestazioni meccaniche, da scarti alimentari e agricoli attualmente non recuperati. </a:t>
            </a:r>
          </a:p>
        </p:txBody>
      </p:sp>
      <p:sp>
        <p:nvSpPr>
          <p:cNvPr id="44" name="Rettangolo 43"/>
          <p:cNvSpPr/>
          <p:nvPr/>
        </p:nvSpPr>
        <p:spPr>
          <a:xfrm>
            <a:off x="4559230" y="1437189"/>
            <a:ext cx="203785" cy="10687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4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0112" y="3599346"/>
            <a:ext cx="3248958" cy="2570882"/>
          </a:xfrm>
          <a:prstGeom prst="rect">
            <a:avLst/>
          </a:prstGeom>
          <a:noFill/>
          <a:ln w="19050">
            <a:solidFill>
              <a:schemeClr val="accent4">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6" name="Group 4"/>
          <p:cNvGrpSpPr>
            <a:grpSpLocks noChangeAspect="1"/>
          </p:cNvGrpSpPr>
          <p:nvPr/>
        </p:nvGrpSpPr>
        <p:grpSpPr bwMode="auto">
          <a:xfrm>
            <a:off x="421711" y="4287909"/>
            <a:ext cx="4792373" cy="1882319"/>
            <a:chOff x="1294" y="1095"/>
            <a:chExt cx="1716" cy="674"/>
          </a:xfrm>
        </p:grpSpPr>
        <p:pic>
          <p:nvPicPr>
            <p:cNvPr id="2065" name="Picture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4" y="1154"/>
              <a:ext cx="776" cy="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8" name="Picture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46" y="1095"/>
              <a:ext cx="664" cy="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5" name="Gruppo 74"/>
          <p:cNvGrpSpPr/>
          <p:nvPr/>
        </p:nvGrpSpPr>
        <p:grpSpPr>
          <a:xfrm>
            <a:off x="660171" y="1628800"/>
            <a:ext cx="4428492" cy="2180566"/>
            <a:chOff x="395536" y="548679"/>
            <a:chExt cx="4104456" cy="1892534"/>
          </a:xfrm>
        </p:grpSpPr>
        <p:pic>
          <p:nvPicPr>
            <p:cNvPr id="76" name="Immagine 75" descr="C:\Users\Fabjola\AppData\Local\Microsoft\Windows\Temporary Internet Files\Content.Word\IMG_20161027_100715.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5536" y="548679"/>
              <a:ext cx="2520280" cy="1584177"/>
            </a:xfrm>
            <a:prstGeom prst="rect">
              <a:avLst/>
            </a:prstGeom>
            <a:noFill/>
            <a:ln>
              <a:noFill/>
            </a:ln>
          </p:spPr>
        </p:pic>
        <p:pic>
          <p:nvPicPr>
            <p:cNvPr id="77" name="Immagine 76" descr="C:\Users\Fabjola\AppData\Local\Microsoft\Windows\Temporary Internet Files\Content.Word\IMG_20161027_103315.jp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059832" y="548681"/>
              <a:ext cx="1440160" cy="1584176"/>
            </a:xfrm>
            <a:prstGeom prst="rect">
              <a:avLst/>
            </a:prstGeom>
            <a:noFill/>
            <a:ln>
              <a:noFill/>
            </a:ln>
          </p:spPr>
        </p:pic>
        <p:sp>
          <p:nvSpPr>
            <p:cNvPr id="78" name="CasellaDiTesto 77"/>
            <p:cNvSpPr txBox="1"/>
            <p:nvPr/>
          </p:nvSpPr>
          <p:spPr>
            <a:xfrm>
              <a:off x="1187624" y="2164214"/>
              <a:ext cx="504056" cy="276999"/>
            </a:xfrm>
            <a:prstGeom prst="rect">
              <a:avLst/>
            </a:prstGeom>
            <a:noFill/>
          </p:spPr>
          <p:txBody>
            <a:bodyPr wrap="square" rtlCol="0">
              <a:spAutoFit/>
            </a:bodyPr>
            <a:lstStyle/>
            <a:p>
              <a:r>
                <a:rPr lang="en-US" sz="1200" dirty="0" smtClean="0"/>
                <a:t>a)</a:t>
              </a:r>
              <a:endParaRPr lang="it-IT" sz="1200" dirty="0"/>
            </a:p>
          </p:txBody>
        </p:sp>
        <p:sp>
          <p:nvSpPr>
            <p:cNvPr id="79" name="CasellaDiTesto 78"/>
            <p:cNvSpPr txBox="1"/>
            <p:nvPr/>
          </p:nvSpPr>
          <p:spPr>
            <a:xfrm>
              <a:off x="3491880" y="2164214"/>
              <a:ext cx="504056" cy="276999"/>
            </a:xfrm>
            <a:prstGeom prst="rect">
              <a:avLst/>
            </a:prstGeom>
            <a:noFill/>
          </p:spPr>
          <p:txBody>
            <a:bodyPr wrap="square" rtlCol="0">
              <a:spAutoFit/>
            </a:bodyPr>
            <a:lstStyle/>
            <a:p>
              <a:r>
                <a:rPr lang="en-US" sz="1200" dirty="0"/>
                <a:t>b</a:t>
              </a:r>
              <a:r>
                <a:rPr lang="en-US" sz="1200" dirty="0" smtClean="0"/>
                <a:t>)</a:t>
              </a:r>
              <a:endParaRPr lang="it-IT" sz="1200" dirty="0"/>
            </a:p>
          </p:txBody>
        </p:sp>
      </p:grpSp>
      <p:sp>
        <p:nvSpPr>
          <p:cNvPr id="13" name="Rettangolo 12"/>
          <p:cNvSpPr/>
          <p:nvPr/>
        </p:nvSpPr>
        <p:spPr>
          <a:xfrm>
            <a:off x="6584434" y="0"/>
            <a:ext cx="2537537" cy="432048"/>
          </a:xfrm>
          <a:prstGeom prst="rect">
            <a:avLst/>
          </a:prstGeom>
          <a:solidFill>
            <a:schemeClr val="accent5">
              <a:lumMod val="40000"/>
              <a:lumOff val="60000"/>
            </a:schemeClr>
          </a:solidFill>
          <a:ln w="9525" cap="flat" cmpd="sng" algn="ctr">
            <a:solidFill>
              <a:srgbClr val="1AB39F">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4" name="Rettangolo 13"/>
          <p:cNvSpPr/>
          <p:nvPr/>
        </p:nvSpPr>
        <p:spPr>
          <a:xfrm>
            <a:off x="6840189" y="8531"/>
            <a:ext cx="1170513" cy="400110"/>
          </a:xfrm>
          <a:prstGeom prst="rect">
            <a:avLst/>
          </a:prstGeom>
          <a:noFill/>
          <a:ln w="9525" cap="flat" cmpd="sng" algn="ctr">
            <a:noFill/>
            <a:prstDash val="solid"/>
          </a:ln>
          <a:effectLst>
            <a:outerShdw blurRad="40000" dist="23000" dir="5400000" rotWithShape="0">
              <a:srgbClr val="000000">
                <a:alpha val="35000"/>
              </a:srgbClr>
            </a:outerShdw>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t-IT" sz="2000" b="1" i="0" u="none" strike="noStrike" kern="0" cap="none" spc="0" normalizeH="0" baseline="0" noProof="0" dirty="0" smtClean="0">
                <a:ln>
                  <a:noFill/>
                </a:ln>
                <a:solidFill>
                  <a:sysClr val="window" lastClr="FFFFFF"/>
                </a:solidFill>
                <a:effectLst/>
                <a:uLnTx/>
                <a:uFillTx/>
                <a:latin typeface="Arial" pitchFamily="34" charset="0"/>
                <a:ea typeface="+mn-ea"/>
                <a:cs typeface="Arial" pitchFamily="34" charset="0"/>
              </a:rPr>
              <a:t>RISANA</a:t>
            </a:r>
            <a:endParaRPr kumimoji="0" lang="it-IT" sz="2000" b="1" i="0" u="none" strike="noStrike" kern="0" cap="none" spc="0" normalizeH="0" baseline="0" noProof="0" dirty="0">
              <a:ln>
                <a:noFill/>
              </a:ln>
              <a:solidFill>
                <a:sysClr val="window" lastClr="FFFFFF"/>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6297384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8661" y="94775"/>
            <a:ext cx="8876535" cy="2315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descr="C:\Users\Mary\Dropbox\SLAG New Life (1)\LOGO SLAG NEW LIF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9552" y="3385535"/>
            <a:ext cx="1172061" cy="979569"/>
          </a:xfrm>
          <a:prstGeom prst="rect">
            <a:avLst/>
          </a:prstGeom>
          <a:noFill/>
          <a:extLst>
            <a:ext uri="{909E8E84-426E-40DD-AFC4-6F175D3DCCD1}">
              <a14:hiddenFill xmlns:a14="http://schemas.microsoft.com/office/drawing/2010/main">
                <a:solidFill>
                  <a:srgbClr val="FFFFFF"/>
                </a:solidFill>
              </a14:hiddenFill>
            </a:ext>
          </a:extLst>
        </p:spPr>
      </p:pic>
      <p:sp>
        <p:nvSpPr>
          <p:cNvPr id="2" name="Rettangolo 1"/>
          <p:cNvSpPr/>
          <p:nvPr/>
        </p:nvSpPr>
        <p:spPr>
          <a:xfrm>
            <a:off x="2483768" y="2461138"/>
            <a:ext cx="6192688" cy="1938992"/>
          </a:xfrm>
          <a:prstGeom prst="rect">
            <a:avLst/>
          </a:prstGeom>
        </p:spPr>
        <p:txBody>
          <a:bodyPr wrap="square">
            <a:spAutoFit/>
          </a:bodyPr>
          <a:lstStyle/>
          <a:p>
            <a:r>
              <a:rPr lang="it-IT" sz="2000" b="1" dirty="0"/>
              <a:t>Il progetto che si propone vuole valutare la qualità e le potenzialità di questi ed altri materiali legati alla produzione dell’acciaio, con l’ambizione di promuoverne il definitivo riutilizzo negli specifici ambiti anche sulla base sull’esperienze già attuate nel nostro Paese, in Europa e nel mondo. </a:t>
            </a:r>
          </a:p>
        </p:txBody>
      </p:sp>
      <p:pic>
        <p:nvPicPr>
          <p:cNvPr id="9" name="Picture 2" descr="Risultati immagini per slag eaf"/>
          <p:cNvPicPr>
            <a:picLocks noChangeAspect="1" noChangeArrowheads="1"/>
          </p:cNvPicPr>
          <p:nvPr/>
        </p:nvPicPr>
        <p:blipFill>
          <a:blip r:embed="rId4" cstate="print"/>
          <a:srcRect/>
          <a:stretch>
            <a:fillRect/>
          </a:stretch>
        </p:blipFill>
        <p:spPr bwMode="auto">
          <a:xfrm>
            <a:off x="323528" y="2461138"/>
            <a:ext cx="1656184" cy="823846"/>
          </a:xfrm>
          <a:prstGeom prst="rect">
            <a:avLst/>
          </a:prstGeom>
          <a:noFill/>
        </p:spPr>
      </p:pic>
      <p:grpSp>
        <p:nvGrpSpPr>
          <p:cNvPr id="10" name="Gruppo 9"/>
          <p:cNvGrpSpPr/>
          <p:nvPr/>
        </p:nvGrpSpPr>
        <p:grpSpPr>
          <a:xfrm>
            <a:off x="4110731" y="6021288"/>
            <a:ext cx="4947406" cy="720080"/>
            <a:chOff x="1793962" y="5601072"/>
            <a:chExt cx="4947406" cy="720080"/>
          </a:xfrm>
        </p:grpSpPr>
        <p:pic>
          <p:nvPicPr>
            <p:cNvPr id="11"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l="21638" b="14805"/>
            <a:stretch/>
          </p:blipFill>
          <p:spPr bwMode="auto">
            <a:xfrm>
              <a:off x="1793962" y="5601072"/>
              <a:ext cx="4790472" cy="72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CasellaDiTesto 11"/>
            <p:cNvSpPr txBox="1"/>
            <p:nvPr/>
          </p:nvSpPr>
          <p:spPr>
            <a:xfrm>
              <a:off x="4193235" y="5838582"/>
              <a:ext cx="2548133" cy="338554"/>
            </a:xfrm>
            <a:prstGeom prst="rect">
              <a:avLst/>
            </a:prstGeom>
            <a:noFill/>
          </p:spPr>
          <p:txBody>
            <a:bodyPr wrap="none" rtlCol="0">
              <a:spAutoFit/>
            </a:bodyPr>
            <a:lstStyle/>
            <a:p>
              <a:r>
                <a:rPr lang="it-IT" sz="1600" b="1" dirty="0">
                  <a:solidFill>
                    <a:schemeClr val="tx1">
                      <a:lumMod val="75000"/>
                      <a:lumOff val="25000"/>
                    </a:schemeClr>
                  </a:solidFill>
                </a:rPr>
                <a:t>http://slagnewlife.vpsite.it/</a:t>
              </a:r>
            </a:p>
          </p:txBody>
        </p:sp>
      </p:grpSp>
      <p:pic>
        <p:nvPicPr>
          <p:cNvPr id="1026" name="Picture 2" descr="http://mediaprocessor.websimages.com/width/388/crop/0,0,388x230/slagnewlife.vpsite.it/P_20161122_105446.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502" y="4455836"/>
            <a:ext cx="3695700" cy="207645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6046" t="14668" r="5924" b="12190"/>
          <a:stretch/>
        </p:blipFill>
        <p:spPr bwMode="auto">
          <a:xfrm>
            <a:off x="5220072" y="4397961"/>
            <a:ext cx="3096344" cy="138949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3"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69566" y="154841"/>
            <a:ext cx="1730008" cy="576670"/>
          </a:xfrm>
          <a:prstGeom prst="rect">
            <a:avLst/>
          </a:prstGeom>
          <a:no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31212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circle(in)">
                                      <p:cBhvr>
                                        <p:cTn id="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56320" y="235140"/>
            <a:ext cx="8568952" cy="2862322"/>
          </a:xfrm>
          <a:prstGeom prst="rect">
            <a:avLst/>
          </a:prstGeom>
          <a:noFill/>
          <a:ln w="19050">
            <a:noFill/>
          </a:ln>
        </p:spPr>
        <p:txBody>
          <a:bodyPr wrap="square" rtlCol="0">
            <a:spAutoFit/>
          </a:bodyPr>
          <a:lstStyle/>
          <a:p>
            <a:pPr algn="just" fontAlgn="base"/>
            <a:r>
              <a:rPr lang="it-IT" sz="2000" b="1" dirty="0" smtClean="0">
                <a:solidFill>
                  <a:schemeClr val="accent5">
                    <a:lumMod val="75000"/>
                  </a:schemeClr>
                </a:solidFill>
              </a:rPr>
              <a:t>OBIETTIVI DEL PROGETTO</a:t>
            </a:r>
          </a:p>
          <a:p>
            <a:pPr algn="just" fontAlgn="base"/>
            <a:r>
              <a:rPr lang="it-IT" sz="2000" b="1" u="sng" dirty="0" smtClean="0"/>
              <a:t>Integrare</a:t>
            </a:r>
            <a:r>
              <a:rPr lang="it-IT" sz="2000" b="1" dirty="0" smtClean="0"/>
              <a:t> le conoscenze e le competenze relative al riutilizzo delle scorie prodotte da forno elettrico ad arco.</a:t>
            </a:r>
          </a:p>
          <a:p>
            <a:pPr algn="just" fontAlgn="base"/>
            <a:r>
              <a:rPr lang="it-IT" sz="2000" b="1" u="sng" dirty="0" smtClean="0"/>
              <a:t>Valutare e confrontare</a:t>
            </a:r>
            <a:r>
              <a:rPr lang="it-IT" sz="2000" b="1" dirty="0" smtClean="0"/>
              <a:t> sperimentalmente gli attuali test utilizzati per la valutazione dell’impatto ambientale delle scorie mettendo a punto nuovi protocolli da proporre come standard.</a:t>
            </a:r>
          </a:p>
          <a:p>
            <a:pPr algn="just" fontAlgn="base"/>
            <a:r>
              <a:rPr lang="it-IT" sz="2000" b="1" u="sng" dirty="0" smtClean="0"/>
              <a:t>Indentificare le</a:t>
            </a:r>
            <a:r>
              <a:rPr lang="it-IT" sz="2000" b="1" dirty="0" smtClean="0"/>
              <a:t> differenze chimiche e strutturali delle scorie correlandole con i risultati dei test di rilascio e proporre alternative di riutilizzo delle scorie.</a:t>
            </a:r>
          </a:p>
          <a:p>
            <a:pPr algn="just" fontAlgn="base"/>
            <a:r>
              <a:rPr lang="it-IT" sz="2000" b="1" u="sng" dirty="0" smtClean="0"/>
              <a:t>Proporre e valutare</a:t>
            </a:r>
            <a:r>
              <a:rPr lang="it-IT" sz="2000" b="1" dirty="0" smtClean="0"/>
              <a:t> possibili riutilizzi in settori industriali e civili.</a:t>
            </a:r>
            <a:endParaRPr lang="it-IT" sz="2000" b="1" dirty="0"/>
          </a:p>
        </p:txBody>
      </p:sp>
      <p:sp>
        <p:nvSpPr>
          <p:cNvPr id="9" name="Rettangolo 8"/>
          <p:cNvSpPr/>
          <p:nvPr/>
        </p:nvSpPr>
        <p:spPr>
          <a:xfrm>
            <a:off x="6584434" y="0"/>
            <a:ext cx="2537537" cy="432048"/>
          </a:xfrm>
          <a:prstGeom prst="rect">
            <a:avLst/>
          </a:prstGeom>
          <a:solidFill>
            <a:schemeClr val="accent5">
              <a:lumMod val="40000"/>
              <a:lumOff val="60000"/>
            </a:schemeClr>
          </a:solidFill>
          <a:ln w="9525" cap="flat" cmpd="sng" algn="ctr">
            <a:solidFill>
              <a:srgbClr val="1AB39F">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0" name="Rettangolo 9"/>
          <p:cNvSpPr/>
          <p:nvPr/>
        </p:nvSpPr>
        <p:spPr>
          <a:xfrm>
            <a:off x="6840189" y="8531"/>
            <a:ext cx="2124299" cy="400110"/>
          </a:xfrm>
          <a:prstGeom prst="rect">
            <a:avLst/>
          </a:prstGeom>
          <a:noFill/>
          <a:ln w="9525" cap="flat" cmpd="sng" algn="ctr">
            <a:noFill/>
            <a:prstDash val="solid"/>
          </a:ln>
          <a:effectLst>
            <a:outerShdw blurRad="40000" dist="23000" dir="5400000" rotWithShape="0">
              <a:srgbClr val="000000">
                <a:alpha val="35000"/>
              </a:srgbClr>
            </a:outerShdw>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t-IT" sz="2000" b="1" i="0" u="none" strike="noStrike" kern="0" cap="none" spc="0" normalizeH="0" baseline="0" noProof="0" dirty="0">
                <a:ln>
                  <a:noFill/>
                </a:ln>
                <a:solidFill>
                  <a:sysClr val="window" lastClr="FFFFFF"/>
                </a:solidFill>
                <a:effectLst/>
                <a:uLnTx/>
                <a:uFillTx/>
                <a:latin typeface="Arial" pitchFamily="34" charset="0"/>
                <a:ea typeface="+mn-ea"/>
                <a:cs typeface="Arial" pitchFamily="34" charset="0"/>
              </a:rPr>
              <a:t>SLAG NEWLIFE</a:t>
            </a:r>
          </a:p>
        </p:txBody>
      </p:sp>
      <p:pic>
        <p:nvPicPr>
          <p:cNvPr id="11" name="Picture 2" descr="C:\Users\Mary\Dropbox\SLAG New Life (1)\LOGO SLAG NEW LIFE.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99" y="5740254"/>
            <a:ext cx="1346550" cy="112540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Mary\Downloads\ballast18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1540" y="3266684"/>
            <a:ext cx="2371756" cy="1528465"/>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Mary\Downloads\Fig-3-EAF-concrete-beam-column-joint-casting (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90242" y="3392524"/>
            <a:ext cx="2701107" cy="149941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Mary\Downloads\env_erosion180_0 (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6320" y="3284984"/>
            <a:ext cx="2286000" cy="1714500"/>
          </a:xfrm>
          <a:prstGeom prst="rect">
            <a:avLst/>
          </a:prstGeom>
          <a:noFill/>
          <a:extLst>
            <a:ext uri="{909E8E84-426E-40DD-AFC4-6F175D3DCCD1}">
              <a14:hiddenFill xmlns:a14="http://schemas.microsoft.com/office/drawing/2010/main">
                <a:solidFill>
                  <a:srgbClr val="FFFFFF"/>
                </a:solidFill>
              </a14:hiddenFill>
            </a:ext>
          </a:extLst>
        </p:spPr>
      </p:pic>
      <p:sp>
        <p:nvSpPr>
          <p:cNvPr id="12" name="CasellaDiTesto 11"/>
          <p:cNvSpPr txBox="1"/>
          <p:nvPr/>
        </p:nvSpPr>
        <p:spPr>
          <a:xfrm>
            <a:off x="1332173" y="5735755"/>
            <a:ext cx="8424403" cy="1138773"/>
          </a:xfrm>
          <a:prstGeom prst="rect">
            <a:avLst/>
          </a:prstGeom>
          <a:noFill/>
        </p:spPr>
        <p:txBody>
          <a:bodyPr wrap="square" rtlCol="0">
            <a:spAutoFit/>
          </a:bodyPr>
          <a:lstStyle/>
          <a:p>
            <a:r>
              <a:rPr lang="it-IT" sz="2000" b="1" dirty="0" smtClean="0">
                <a:solidFill>
                  <a:srgbClr val="00B050"/>
                </a:solidFill>
              </a:rPr>
              <a:t>Al progetto partecipano:</a:t>
            </a:r>
          </a:p>
          <a:p>
            <a:r>
              <a:rPr lang="it-IT" sz="2400" b="1" dirty="0" err="1" smtClean="0">
                <a:solidFill>
                  <a:srgbClr val="00B050"/>
                </a:solidFill>
              </a:rPr>
              <a:t>Feralpi</a:t>
            </a:r>
            <a:r>
              <a:rPr lang="it-IT" sz="2400" b="1" dirty="0" smtClean="0">
                <a:solidFill>
                  <a:srgbClr val="00B050"/>
                </a:solidFill>
              </a:rPr>
              <a:t>, Alfa Acciai, Ori Martin, </a:t>
            </a:r>
            <a:r>
              <a:rPr lang="it-IT" sz="2400" b="1" dirty="0" err="1" smtClean="0">
                <a:solidFill>
                  <a:srgbClr val="00B050"/>
                </a:solidFill>
              </a:rPr>
              <a:t>Iro</a:t>
            </a:r>
            <a:r>
              <a:rPr lang="it-IT" sz="2400" b="1" dirty="0" smtClean="0">
                <a:solidFill>
                  <a:srgbClr val="00B050"/>
                </a:solidFill>
              </a:rPr>
              <a:t>, Ferriere </a:t>
            </a:r>
            <a:r>
              <a:rPr lang="it-IT" sz="2400" b="1" dirty="0" err="1" smtClean="0">
                <a:solidFill>
                  <a:srgbClr val="00B050"/>
                </a:solidFill>
              </a:rPr>
              <a:t>Valsabbia</a:t>
            </a:r>
            <a:r>
              <a:rPr lang="it-IT" sz="2400" b="1" dirty="0" smtClean="0">
                <a:solidFill>
                  <a:srgbClr val="00B050"/>
                </a:solidFill>
              </a:rPr>
              <a:t>, </a:t>
            </a:r>
          </a:p>
          <a:p>
            <a:r>
              <a:rPr lang="it-IT" sz="2400" b="1" dirty="0" smtClean="0">
                <a:solidFill>
                  <a:srgbClr val="00B050"/>
                </a:solidFill>
              </a:rPr>
              <a:t>ASO, Acciaierie Calvisano, </a:t>
            </a:r>
            <a:r>
              <a:rPr lang="it-IT" sz="2400" b="1" dirty="0" err="1" smtClean="0">
                <a:solidFill>
                  <a:srgbClr val="00B050"/>
                </a:solidFill>
              </a:rPr>
              <a:t>Duferdofin</a:t>
            </a:r>
            <a:r>
              <a:rPr lang="it-IT" sz="2400" b="1" dirty="0" smtClean="0">
                <a:solidFill>
                  <a:srgbClr val="00B050"/>
                </a:solidFill>
              </a:rPr>
              <a:t> </a:t>
            </a:r>
            <a:endParaRPr lang="it-IT" sz="2400" b="1" dirty="0">
              <a:solidFill>
                <a:srgbClr val="00B050"/>
              </a:solidFill>
            </a:endParaRPr>
          </a:p>
        </p:txBody>
      </p:sp>
    </p:spTree>
    <p:extLst>
      <p:ext uri="{BB962C8B-B14F-4D97-AF65-F5344CB8AC3E}">
        <p14:creationId xmlns:p14="http://schemas.microsoft.com/office/powerpoint/2010/main" val="1081475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628"/>
          <a:stretch/>
        </p:blipFill>
        <p:spPr bwMode="auto">
          <a:xfrm>
            <a:off x="251520" y="74314"/>
            <a:ext cx="8684022" cy="2474922"/>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ttangolo 6"/>
          <p:cNvSpPr/>
          <p:nvPr/>
        </p:nvSpPr>
        <p:spPr>
          <a:xfrm>
            <a:off x="220300" y="2564904"/>
            <a:ext cx="8715241" cy="923330"/>
          </a:xfrm>
          <a:prstGeom prst="rect">
            <a:avLst/>
          </a:prstGeom>
        </p:spPr>
        <p:txBody>
          <a:bodyPr wrap="square">
            <a:spAutoFit/>
          </a:bodyPr>
          <a:lstStyle/>
          <a:p>
            <a:pPr algn="just"/>
            <a:r>
              <a:rPr lang="it-IT" dirty="0"/>
              <a:t>Questo progetto si propone di </a:t>
            </a:r>
            <a:r>
              <a:rPr lang="it-IT" b="1" dirty="0"/>
              <a:t>contribuire a risolvere il problema del monitoraggio e dell’abbattimento di microinquinanti attraverso lo sviluppo di microsfere capaci di adattarsi al tipo di sostanza da analizzare e di rimuoverla efficacemente</a:t>
            </a:r>
            <a:r>
              <a:rPr lang="it-IT" dirty="0"/>
              <a:t>. </a:t>
            </a:r>
          </a:p>
        </p:txBody>
      </p:sp>
      <p:sp>
        <p:nvSpPr>
          <p:cNvPr id="2" name="CasellaDiTesto 1"/>
          <p:cNvSpPr txBox="1"/>
          <p:nvPr/>
        </p:nvSpPr>
        <p:spPr>
          <a:xfrm>
            <a:off x="5868144" y="3602047"/>
            <a:ext cx="3240360" cy="3139321"/>
          </a:xfrm>
          <a:prstGeom prst="rect">
            <a:avLst/>
          </a:prstGeom>
          <a:noFill/>
        </p:spPr>
        <p:txBody>
          <a:bodyPr wrap="square" rtlCol="0">
            <a:spAutoFit/>
          </a:bodyPr>
          <a:lstStyle/>
          <a:p>
            <a:pPr algn="ctr"/>
            <a:r>
              <a:rPr lang="it-IT" b="1" i="1" dirty="0" err="1" smtClean="0"/>
              <a:t>Nanostrutture</a:t>
            </a:r>
            <a:r>
              <a:rPr lang="it-IT" b="1" i="1" dirty="0" smtClean="0"/>
              <a:t> </a:t>
            </a:r>
            <a:r>
              <a:rPr lang="it-IT" b="1" i="1" dirty="0"/>
              <a:t>core/</a:t>
            </a:r>
            <a:r>
              <a:rPr lang="it-IT" b="1" i="1" dirty="0" err="1"/>
              <a:t>shell</a:t>
            </a:r>
            <a:r>
              <a:rPr lang="it-IT" b="1" i="1" dirty="0"/>
              <a:t> di ossidi (T-</a:t>
            </a:r>
            <a:r>
              <a:rPr lang="it-IT" b="1" i="1" dirty="0" err="1"/>
              <a:t>rex</a:t>
            </a:r>
            <a:r>
              <a:rPr lang="it-IT" b="1" i="1" dirty="0"/>
              <a:t>) e sistemi ibridi metallo-ossido caratterizzati da </a:t>
            </a:r>
            <a:r>
              <a:rPr lang="it-IT" b="1" i="1" u="sng" dirty="0"/>
              <a:t>un’elevata sensibilità diagnostica </a:t>
            </a:r>
            <a:r>
              <a:rPr lang="it-IT" b="1" i="1" dirty="0"/>
              <a:t>(</a:t>
            </a:r>
            <a:r>
              <a:rPr lang="it-IT" b="1" i="1" dirty="0" err="1"/>
              <a:t>ppm-ppb</a:t>
            </a:r>
            <a:r>
              <a:rPr lang="it-IT" b="1" i="1" dirty="0"/>
              <a:t>), </a:t>
            </a:r>
            <a:r>
              <a:rPr lang="it-IT" b="1" i="1" u="sng" dirty="0"/>
              <a:t>biocompatibilità ed assenza di tossicità</a:t>
            </a:r>
            <a:r>
              <a:rPr lang="it-IT" b="1" i="1" dirty="0"/>
              <a:t>, </a:t>
            </a:r>
            <a:r>
              <a:rPr lang="it-IT" b="1" i="1" u="sng" dirty="0"/>
              <a:t>completa riciclabilità </a:t>
            </a:r>
            <a:r>
              <a:rPr lang="it-IT" b="1" i="1" dirty="0"/>
              <a:t>e </a:t>
            </a:r>
            <a:r>
              <a:rPr lang="it-IT" b="1" i="1" u="sng" dirty="0"/>
              <a:t>adattabilità</a:t>
            </a:r>
            <a:r>
              <a:rPr lang="it-IT" b="1" i="1" dirty="0"/>
              <a:t> (possibilità di funzionalizzare la superficie con recettori specifici).</a:t>
            </a:r>
          </a:p>
          <a:p>
            <a:pPr algn="ctr"/>
            <a:endParaRPr lang="it-IT" b="1" i="1" dirty="0"/>
          </a:p>
        </p:txBody>
      </p:sp>
      <p:pic>
        <p:nvPicPr>
          <p:cNvPr id="135"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300" y="4206508"/>
            <a:ext cx="1891190" cy="1416567"/>
          </a:xfrm>
          <a:prstGeom prst="ellipse">
            <a:avLst/>
          </a:prstGeom>
        </p:spPr>
      </p:pic>
      <p:pic>
        <p:nvPicPr>
          <p:cNvPr id="136" name="Immagine 16" descr="inq pcb.jp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8705" y="3620715"/>
            <a:ext cx="1773238" cy="132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 name="Picture 16"/>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58345" y="4914792"/>
            <a:ext cx="84772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 name="Immagine 15" descr="220px-Decaclorobifenile_struttura.svg.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297824" y="5171707"/>
            <a:ext cx="1934920" cy="1161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17161" y="127131"/>
            <a:ext cx="1730008" cy="576670"/>
          </a:xfrm>
          <a:prstGeom prst="rect">
            <a:avLst/>
          </a:prstGeom>
          <a:no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36595033"/>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2096</TotalTime>
  <Words>836</Words>
  <Application>Microsoft Office PowerPoint</Application>
  <PresentationFormat>Presentazione su schermo (4:3)</PresentationFormat>
  <Paragraphs>98</Paragraphs>
  <Slides>13</Slides>
  <Notes>3</Notes>
  <HiddenSlides>0</HiddenSlides>
  <MMClips>0</MMClips>
  <ScaleCrop>false</ScaleCrop>
  <HeadingPairs>
    <vt:vector size="4" baseType="variant">
      <vt:variant>
        <vt:lpstr>Tema</vt:lpstr>
      </vt:variant>
      <vt:variant>
        <vt:i4>1</vt:i4>
      </vt:variant>
      <vt:variant>
        <vt:lpstr>Titoli diapositive</vt:lpstr>
      </vt:variant>
      <vt:variant>
        <vt:i4>13</vt:i4>
      </vt:variant>
    </vt:vector>
  </HeadingPairs>
  <TitlesOfParts>
    <vt:vector size="14" baseType="lpstr">
      <vt:lpstr>Tema di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Mary</dc:creator>
  <cp:lastModifiedBy>Mary</cp:lastModifiedBy>
  <cp:revision>175</cp:revision>
  <dcterms:created xsi:type="dcterms:W3CDTF">2017-03-16T11:35:22Z</dcterms:created>
  <dcterms:modified xsi:type="dcterms:W3CDTF">2017-04-06T07:29:36Z</dcterms:modified>
</cp:coreProperties>
</file>