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44" r:id="rId3"/>
    <p:sldId id="345" r:id="rId4"/>
    <p:sldId id="329" r:id="rId5"/>
    <p:sldId id="336" r:id="rId6"/>
    <p:sldId id="346" r:id="rId7"/>
    <p:sldId id="349" r:id="rId8"/>
    <p:sldId id="348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B8E08C"/>
    <a:srgbClr val="A7D971"/>
    <a:srgbClr val="FFDC6D"/>
    <a:srgbClr val="BAE18F"/>
    <a:srgbClr val="F6BB00"/>
    <a:srgbClr val="C87802"/>
    <a:srgbClr val="009BD2"/>
    <a:srgbClr val="FFFF66"/>
    <a:srgbClr val="E6E8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2147" autoAdjust="0"/>
  </p:normalViewPr>
  <p:slideViewPr>
    <p:cSldViewPr>
      <p:cViewPr>
        <p:scale>
          <a:sx n="70" d="100"/>
          <a:sy n="70" d="100"/>
        </p:scale>
        <p:origin x="-137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047172-E661-43F1-906D-2CB2BF07D451}" type="doc">
      <dgm:prSet loTypeId="urn:microsoft.com/office/officeart/2005/8/layout/process3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73AED99D-ADE1-42EF-A35F-C034C8EB2F63}">
      <dgm:prSet phldrT="[Testo]" custT="1"/>
      <dgm:spPr/>
      <dgm:t>
        <a:bodyPr/>
        <a:lstStyle/>
        <a:p>
          <a:r>
            <a:rPr lang="it-IT" sz="2000" b="1" dirty="0" smtClean="0"/>
            <a:t>Smart </a:t>
          </a:r>
          <a:r>
            <a:rPr lang="it-IT" sz="2000" b="1" dirty="0" err="1" smtClean="0"/>
            <a:t>Specialisation</a:t>
          </a:r>
          <a:r>
            <a:rPr lang="it-IT" sz="2000" b="1" dirty="0" smtClean="0"/>
            <a:t> </a:t>
          </a:r>
          <a:r>
            <a:rPr lang="it-IT" sz="2000" b="1" dirty="0" err="1" smtClean="0"/>
            <a:t>Strategy</a:t>
          </a:r>
          <a:r>
            <a:rPr lang="it-IT" sz="2000" b="1" dirty="0" smtClean="0"/>
            <a:t> (RIS3)</a:t>
          </a:r>
        </a:p>
        <a:p>
          <a:r>
            <a:rPr lang="it-IT" sz="2000" b="1" dirty="0" smtClean="0"/>
            <a:t>2014-2020</a:t>
          </a:r>
          <a:endParaRPr lang="it-IT" sz="2000" b="1" dirty="0"/>
        </a:p>
      </dgm:t>
    </dgm:pt>
    <dgm:pt modelId="{9A52FF89-25CB-42AC-BEBB-022145F6E8D6}" type="parTrans" cxnId="{5A1EC2D6-BE9A-475C-BBB6-FE3B9B2C1DA5}">
      <dgm:prSet/>
      <dgm:spPr/>
      <dgm:t>
        <a:bodyPr/>
        <a:lstStyle/>
        <a:p>
          <a:endParaRPr lang="it-IT"/>
        </a:p>
      </dgm:t>
    </dgm:pt>
    <dgm:pt modelId="{0DF63B7C-1069-4C7B-8174-80F1F4562D83}" type="sibTrans" cxnId="{5A1EC2D6-BE9A-475C-BBB6-FE3B9B2C1DA5}">
      <dgm:prSet/>
      <dgm:spPr/>
      <dgm:t>
        <a:bodyPr/>
        <a:lstStyle/>
        <a:p>
          <a:endParaRPr lang="it-IT"/>
        </a:p>
      </dgm:t>
    </dgm:pt>
    <dgm:pt modelId="{B6A36B79-7EB4-41E5-9BF4-E43A3DFFC602}">
      <dgm:prSet phldrT="[Testo]" custT="1"/>
      <dgm:spPr/>
      <dgm:t>
        <a:bodyPr/>
        <a:lstStyle/>
        <a:p>
          <a:r>
            <a:rPr lang="en-GB" sz="2000" b="1" noProof="0" dirty="0" err="1" smtClean="0">
              <a:solidFill>
                <a:schemeClr val="accent2">
                  <a:lumMod val="75000"/>
                </a:schemeClr>
              </a:solidFill>
            </a:rPr>
            <a:t>Contributo</a:t>
          </a:r>
          <a:r>
            <a:rPr lang="en-GB" sz="2000" b="1" noProof="0" dirty="0" smtClean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en-GB" sz="2000" b="1" noProof="0" dirty="0" err="1" smtClean="0">
              <a:solidFill>
                <a:schemeClr val="accent2">
                  <a:lumMod val="75000"/>
                </a:schemeClr>
              </a:solidFill>
            </a:rPr>
            <a:t>Poli</a:t>
          </a:r>
          <a:r>
            <a:rPr lang="en-GB" sz="2000" b="1" noProof="0" dirty="0" smtClean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en-GB" sz="2000" b="1" noProof="0" dirty="0" err="1" smtClean="0">
              <a:solidFill>
                <a:schemeClr val="accent2">
                  <a:lumMod val="75000"/>
                </a:schemeClr>
              </a:solidFill>
            </a:rPr>
            <a:t>regionali</a:t>
          </a:r>
          <a:r>
            <a:rPr lang="en-GB" sz="2000" b="1" noProof="0" dirty="0" smtClean="0">
              <a:solidFill>
                <a:schemeClr val="accent2">
                  <a:lumMod val="75000"/>
                </a:schemeClr>
              </a:solidFill>
            </a:rPr>
            <a:t> di Innovazione</a:t>
          </a:r>
          <a:endParaRPr lang="en-GB" sz="2000" b="1" noProof="0" dirty="0">
            <a:solidFill>
              <a:schemeClr val="accent2">
                <a:lumMod val="75000"/>
              </a:schemeClr>
            </a:solidFill>
          </a:endParaRPr>
        </a:p>
      </dgm:t>
    </dgm:pt>
    <dgm:pt modelId="{05659BB6-3091-448E-98F5-DCCA511815A3}" type="parTrans" cxnId="{D3CB3ADC-0535-454D-A79B-F0E0E7123AE7}">
      <dgm:prSet/>
      <dgm:spPr/>
      <dgm:t>
        <a:bodyPr/>
        <a:lstStyle/>
        <a:p>
          <a:endParaRPr lang="it-IT"/>
        </a:p>
      </dgm:t>
    </dgm:pt>
    <dgm:pt modelId="{780B9D44-9DB4-49F0-B5C0-7F50AB925476}" type="sibTrans" cxnId="{D3CB3ADC-0535-454D-A79B-F0E0E7123AE7}">
      <dgm:prSet/>
      <dgm:spPr/>
      <dgm:t>
        <a:bodyPr/>
        <a:lstStyle/>
        <a:p>
          <a:endParaRPr lang="it-IT"/>
        </a:p>
      </dgm:t>
    </dgm:pt>
    <dgm:pt modelId="{BE1C924F-5BA4-44AB-A4BB-279B69BC9A89}">
      <dgm:prSet phldrT="[Testo]" custT="1"/>
      <dgm:spPr/>
      <dgm:t>
        <a:bodyPr/>
        <a:lstStyle/>
        <a:p>
          <a:r>
            <a:rPr lang="it-IT" sz="2000" b="1" dirty="0" smtClean="0"/>
            <a:t>Progetti Strategici di ricerca industriale</a:t>
          </a:r>
          <a:endParaRPr lang="it-IT" sz="2000" b="1" dirty="0"/>
        </a:p>
      </dgm:t>
    </dgm:pt>
    <dgm:pt modelId="{24E772C1-3A58-4756-9FBA-2EEB1496CCD2}" type="parTrans" cxnId="{46111B24-6D89-4B05-881B-E409B88839F1}">
      <dgm:prSet/>
      <dgm:spPr/>
      <dgm:t>
        <a:bodyPr/>
        <a:lstStyle/>
        <a:p>
          <a:endParaRPr lang="it-IT"/>
        </a:p>
      </dgm:t>
    </dgm:pt>
    <dgm:pt modelId="{1DDCF141-0847-4C5E-A526-39D96D9649AA}" type="sibTrans" cxnId="{46111B24-6D89-4B05-881B-E409B88839F1}">
      <dgm:prSet/>
      <dgm:spPr/>
      <dgm:t>
        <a:bodyPr/>
        <a:lstStyle/>
        <a:p>
          <a:endParaRPr lang="it-IT"/>
        </a:p>
      </dgm:t>
    </dgm:pt>
    <dgm:pt modelId="{AD5B5617-143D-4693-8481-7A7254401592}">
      <dgm:prSet phldrT="[Testo]" custT="1"/>
      <dgm:spPr/>
      <dgm:t>
        <a:bodyPr/>
        <a:lstStyle/>
        <a:p>
          <a:r>
            <a:rPr lang="en-GB" sz="2000" b="1" noProof="0" dirty="0" smtClean="0">
              <a:solidFill>
                <a:schemeClr val="accent3">
                  <a:lumMod val="75000"/>
                </a:schemeClr>
              </a:solidFill>
            </a:rPr>
            <a:t>Bandi RSI 2014</a:t>
          </a:r>
          <a:endParaRPr lang="en-GB" sz="2000" b="1" noProof="0" dirty="0">
            <a:solidFill>
              <a:schemeClr val="accent3">
                <a:lumMod val="75000"/>
              </a:schemeClr>
            </a:solidFill>
          </a:endParaRPr>
        </a:p>
      </dgm:t>
    </dgm:pt>
    <dgm:pt modelId="{461D83C6-601C-413C-8B22-8F4F30BDE9BC}" type="parTrans" cxnId="{D0A25288-47FB-4765-8798-F09E63D5522E}">
      <dgm:prSet/>
      <dgm:spPr/>
      <dgm:t>
        <a:bodyPr/>
        <a:lstStyle/>
        <a:p>
          <a:endParaRPr lang="it-IT"/>
        </a:p>
      </dgm:t>
    </dgm:pt>
    <dgm:pt modelId="{62AF022B-61AF-4A09-9407-6E43FC626BC7}" type="sibTrans" cxnId="{D0A25288-47FB-4765-8798-F09E63D5522E}">
      <dgm:prSet/>
      <dgm:spPr/>
      <dgm:t>
        <a:bodyPr/>
        <a:lstStyle/>
        <a:p>
          <a:endParaRPr lang="it-IT"/>
        </a:p>
      </dgm:t>
    </dgm:pt>
    <dgm:pt modelId="{8188E309-7C7C-4366-AFCA-042C72FDBE32}">
      <dgm:prSet phldrT="[Testo]" custT="1"/>
      <dgm:spPr/>
      <dgm:t>
        <a:bodyPr/>
        <a:lstStyle/>
        <a:p>
          <a:r>
            <a:rPr lang="it-IT" sz="2000" b="1" dirty="0" smtClean="0"/>
            <a:t>Distretti Tecnologici Regionali</a:t>
          </a:r>
          <a:endParaRPr lang="it-IT" sz="2000" b="1" dirty="0"/>
        </a:p>
      </dgm:t>
    </dgm:pt>
    <dgm:pt modelId="{D4607456-81B9-47C6-B15A-C03518B090F4}" type="parTrans" cxnId="{E64412E8-B6DC-4310-B596-CE918C7AD8C4}">
      <dgm:prSet/>
      <dgm:spPr/>
      <dgm:t>
        <a:bodyPr/>
        <a:lstStyle/>
        <a:p>
          <a:endParaRPr lang="it-IT"/>
        </a:p>
      </dgm:t>
    </dgm:pt>
    <dgm:pt modelId="{1902CF90-EA08-493F-9F9E-CD690D9A251D}" type="sibTrans" cxnId="{E64412E8-B6DC-4310-B596-CE918C7AD8C4}">
      <dgm:prSet/>
      <dgm:spPr/>
      <dgm:t>
        <a:bodyPr/>
        <a:lstStyle/>
        <a:p>
          <a:endParaRPr lang="it-IT"/>
        </a:p>
      </dgm:t>
    </dgm:pt>
    <dgm:pt modelId="{37A0FFC1-F2C3-432B-B29F-9C5FA2637AF2}">
      <dgm:prSet phldrT="[Testo]" custT="1"/>
      <dgm:spPr/>
      <dgm:t>
        <a:bodyPr/>
        <a:lstStyle/>
        <a:p>
          <a:r>
            <a:rPr lang="en-GB" sz="2000" b="1" noProof="0" dirty="0" err="1" smtClean="0">
              <a:solidFill>
                <a:schemeClr val="accent4">
                  <a:lumMod val="75000"/>
                </a:schemeClr>
              </a:solidFill>
            </a:rPr>
            <a:t>Linee</a:t>
          </a:r>
          <a:r>
            <a:rPr lang="en-GB" sz="2000" b="1" noProof="0" dirty="0" smtClean="0">
              <a:solidFill>
                <a:schemeClr val="accent4">
                  <a:lumMod val="75000"/>
                </a:schemeClr>
              </a:solidFill>
            </a:rPr>
            <a:t> di </a:t>
          </a:r>
          <a:r>
            <a:rPr lang="en-GB" sz="2000" b="1" noProof="0" dirty="0" err="1" smtClean="0">
              <a:solidFill>
                <a:schemeClr val="accent4">
                  <a:lumMod val="75000"/>
                </a:schemeClr>
              </a:solidFill>
            </a:rPr>
            <a:t>Indirizzo</a:t>
          </a:r>
          <a:r>
            <a:rPr lang="en-GB" sz="2000" b="1" noProof="0" dirty="0" smtClean="0">
              <a:solidFill>
                <a:schemeClr val="accent4">
                  <a:lumMod val="75000"/>
                </a:schemeClr>
              </a:solidFill>
            </a:rPr>
            <a:t> </a:t>
          </a:r>
          <a:r>
            <a:rPr lang="en-GB" sz="2000" b="1" noProof="0" dirty="0" err="1" smtClean="0">
              <a:solidFill>
                <a:schemeClr val="accent4">
                  <a:lumMod val="75000"/>
                </a:schemeClr>
              </a:solidFill>
            </a:rPr>
            <a:t>strategico</a:t>
          </a:r>
          <a:r>
            <a:rPr lang="en-GB" sz="2000" b="1" noProof="0" dirty="0" smtClean="0">
              <a:solidFill>
                <a:schemeClr val="accent4">
                  <a:lumMod val="75000"/>
                </a:schemeClr>
              </a:solidFill>
            </a:rPr>
            <a:t> DT Materiali</a:t>
          </a:r>
          <a:endParaRPr lang="en-GB" sz="2000" b="1" noProof="0" dirty="0">
            <a:solidFill>
              <a:schemeClr val="accent4">
                <a:lumMod val="75000"/>
              </a:schemeClr>
            </a:solidFill>
          </a:endParaRPr>
        </a:p>
      </dgm:t>
    </dgm:pt>
    <dgm:pt modelId="{F96030BD-379B-48D0-97A8-DF5F47B83F44}" type="parTrans" cxnId="{7E86936F-E578-4826-91D1-7E8DEC819076}">
      <dgm:prSet/>
      <dgm:spPr/>
      <dgm:t>
        <a:bodyPr/>
        <a:lstStyle/>
        <a:p>
          <a:endParaRPr lang="it-IT"/>
        </a:p>
      </dgm:t>
    </dgm:pt>
    <dgm:pt modelId="{E3B19786-9915-47EF-BAA2-1D7A90F2568F}" type="sibTrans" cxnId="{7E86936F-E578-4826-91D1-7E8DEC819076}">
      <dgm:prSet/>
      <dgm:spPr/>
      <dgm:t>
        <a:bodyPr/>
        <a:lstStyle/>
        <a:p>
          <a:endParaRPr lang="it-IT"/>
        </a:p>
      </dgm:t>
    </dgm:pt>
    <dgm:pt modelId="{CB3EAD06-9196-4BA8-A2C8-425F39CA2640}" type="pres">
      <dgm:prSet presAssocID="{D4047172-E661-43F1-906D-2CB2BF07D45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FE27FF7A-9719-45D9-83BD-8148C21DDD97}" type="pres">
      <dgm:prSet presAssocID="{73AED99D-ADE1-42EF-A35F-C034C8EB2F63}" presName="composite" presStyleCnt="0"/>
      <dgm:spPr/>
    </dgm:pt>
    <dgm:pt modelId="{20EB9BB7-B11D-4899-9C8A-9C911350C262}" type="pres">
      <dgm:prSet presAssocID="{73AED99D-ADE1-42EF-A35F-C034C8EB2F63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0BBE715-4617-4EB7-ADE4-28B61D506333}" type="pres">
      <dgm:prSet presAssocID="{73AED99D-ADE1-42EF-A35F-C034C8EB2F63}" presName="parSh" presStyleLbl="node1" presStyleIdx="0" presStyleCnt="3" custScaleX="133290" custScaleY="200863"/>
      <dgm:spPr/>
      <dgm:t>
        <a:bodyPr/>
        <a:lstStyle/>
        <a:p>
          <a:endParaRPr lang="it-IT"/>
        </a:p>
      </dgm:t>
    </dgm:pt>
    <dgm:pt modelId="{F99DA685-3B32-4856-A69F-49C0A6B36376}" type="pres">
      <dgm:prSet presAssocID="{73AED99D-ADE1-42EF-A35F-C034C8EB2F63}" presName="desTx" presStyleLbl="fgAcc1" presStyleIdx="0" presStyleCnt="3" custScaleX="15258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2C3A6F8-E7A0-4A6B-8E12-1A2FA9DF362A}" type="pres">
      <dgm:prSet presAssocID="{0DF63B7C-1069-4C7B-8174-80F1F4562D83}" presName="sibTrans" presStyleLbl="sibTrans2D1" presStyleIdx="0" presStyleCnt="2"/>
      <dgm:spPr/>
      <dgm:t>
        <a:bodyPr/>
        <a:lstStyle/>
        <a:p>
          <a:endParaRPr lang="it-IT"/>
        </a:p>
      </dgm:t>
    </dgm:pt>
    <dgm:pt modelId="{5E7BE379-2AE0-4B64-A5C6-A019AAF2D850}" type="pres">
      <dgm:prSet presAssocID="{0DF63B7C-1069-4C7B-8174-80F1F4562D83}" presName="connTx" presStyleLbl="sibTrans2D1" presStyleIdx="0" presStyleCnt="2"/>
      <dgm:spPr/>
      <dgm:t>
        <a:bodyPr/>
        <a:lstStyle/>
        <a:p>
          <a:endParaRPr lang="it-IT"/>
        </a:p>
      </dgm:t>
    </dgm:pt>
    <dgm:pt modelId="{B2055B1E-EACC-4201-8A57-A98D309EBA30}" type="pres">
      <dgm:prSet presAssocID="{BE1C924F-5BA4-44AB-A4BB-279B69BC9A89}" presName="composite" presStyleCnt="0"/>
      <dgm:spPr/>
    </dgm:pt>
    <dgm:pt modelId="{86964469-84FE-41FE-9184-ABA89ADEA947}" type="pres">
      <dgm:prSet presAssocID="{BE1C924F-5BA4-44AB-A4BB-279B69BC9A8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3427838-B6AF-49B2-9E3E-1D623B6B46C3}" type="pres">
      <dgm:prSet presAssocID="{BE1C924F-5BA4-44AB-A4BB-279B69BC9A89}" presName="parSh" presStyleLbl="node1" presStyleIdx="1" presStyleCnt="3" custScaleX="133290" custScaleY="200863"/>
      <dgm:spPr/>
      <dgm:t>
        <a:bodyPr/>
        <a:lstStyle/>
        <a:p>
          <a:endParaRPr lang="it-IT"/>
        </a:p>
      </dgm:t>
    </dgm:pt>
    <dgm:pt modelId="{4090431B-01A7-42BC-8D87-C0B683F94CDE}" type="pres">
      <dgm:prSet presAssocID="{BE1C924F-5BA4-44AB-A4BB-279B69BC9A89}" presName="desTx" presStyleLbl="fgAcc1" presStyleIdx="1" presStyleCnt="3" custScaleX="138565" custScaleY="10000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4C202F0-8BB1-4206-88B2-AABD548B48D2}" type="pres">
      <dgm:prSet presAssocID="{1DDCF141-0847-4C5E-A526-39D96D9649AA}" presName="sibTrans" presStyleLbl="sibTrans2D1" presStyleIdx="1" presStyleCnt="2"/>
      <dgm:spPr/>
      <dgm:t>
        <a:bodyPr/>
        <a:lstStyle/>
        <a:p>
          <a:endParaRPr lang="it-IT"/>
        </a:p>
      </dgm:t>
    </dgm:pt>
    <dgm:pt modelId="{F917BA9D-79F5-4EA5-9917-0D0698837639}" type="pres">
      <dgm:prSet presAssocID="{1DDCF141-0847-4C5E-A526-39D96D9649AA}" presName="connTx" presStyleLbl="sibTrans2D1" presStyleIdx="1" presStyleCnt="2"/>
      <dgm:spPr/>
      <dgm:t>
        <a:bodyPr/>
        <a:lstStyle/>
        <a:p>
          <a:endParaRPr lang="it-IT"/>
        </a:p>
      </dgm:t>
    </dgm:pt>
    <dgm:pt modelId="{72586D98-994E-4AA1-A5E0-0CC9944BC00B}" type="pres">
      <dgm:prSet presAssocID="{8188E309-7C7C-4366-AFCA-042C72FDBE32}" presName="composite" presStyleCnt="0"/>
      <dgm:spPr/>
    </dgm:pt>
    <dgm:pt modelId="{64696CB4-3959-4B90-BB77-CD927130C6F8}" type="pres">
      <dgm:prSet presAssocID="{8188E309-7C7C-4366-AFCA-042C72FDBE32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0DF0BDE-10D6-4665-98AA-73F7FE2120CD}" type="pres">
      <dgm:prSet presAssocID="{8188E309-7C7C-4366-AFCA-042C72FDBE32}" presName="parSh" presStyleLbl="node1" presStyleIdx="2" presStyleCnt="3" custScaleX="133290" custScaleY="200863"/>
      <dgm:spPr/>
      <dgm:t>
        <a:bodyPr/>
        <a:lstStyle/>
        <a:p>
          <a:endParaRPr lang="it-IT"/>
        </a:p>
      </dgm:t>
    </dgm:pt>
    <dgm:pt modelId="{EE723357-5B5B-4CB2-B2B0-759CC8BF7ABF}" type="pres">
      <dgm:prSet presAssocID="{8188E309-7C7C-4366-AFCA-042C72FDBE32}" presName="desTx" presStyleLbl="fgAcc1" presStyleIdx="2" presStyleCnt="3" custScaleX="16506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84EBDF09-04FD-4642-A8BA-44613A26788D}" type="presOf" srcId="{D4047172-E661-43F1-906D-2CB2BF07D451}" destId="{CB3EAD06-9196-4BA8-A2C8-425F39CA2640}" srcOrd="0" destOrd="0" presId="urn:microsoft.com/office/officeart/2005/8/layout/process3"/>
    <dgm:cxn modelId="{27CA6EE8-5C49-4EDC-8A8B-7BDB72BE206A}" type="presOf" srcId="{BE1C924F-5BA4-44AB-A4BB-279B69BC9A89}" destId="{C3427838-B6AF-49B2-9E3E-1D623B6B46C3}" srcOrd="1" destOrd="0" presId="urn:microsoft.com/office/officeart/2005/8/layout/process3"/>
    <dgm:cxn modelId="{DF73E9D6-C07C-43F5-A261-9C74B48646AB}" type="presOf" srcId="{73AED99D-ADE1-42EF-A35F-C034C8EB2F63}" destId="{30BBE715-4617-4EB7-ADE4-28B61D506333}" srcOrd="1" destOrd="0" presId="urn:microsoft.com/office/officeart/2005/8/layout/process3"/>
    <dgm:cxn modelId="{134FC111-0D7E-4A2B-B272-9BFC5A16DA89}" type="presOf" srcId="{1DDCF141-0847-4C5E-A526-39D96D9649AA}" destId="{F917BA9D-79F5-4EA5-9917-0D0698837639}" srcOrd="1" destOrd="0" presId="urn:microsoft.com/office/officeart/2005/8/layout/process3"/>
    <dgm:cxn modelId="{E6A190CD-E573-4980-8D27-9AB189F656C0}" type="presOf" srcId="{37A0FFC1-F2C3-432B-B29F-9C5FA2637AF2}" destId="{EE723357-5B5B-4CB2-B2B0-759CC8BF7ABF}" srcOrd="0" destOrd="0" presId="urn:microsoft.com/office/officeart/2005/8/layout/process3"/>
    <dgm:cxn modelId="{3E7BD622-3341-4648-8BB3-93518648E218}" type="presOf" srcId="{73AED99D-ADE1-42EF-A35F-C034C8EB2F63}" destId="{20EB9BB7-B11D-4899-9C8A-9C911350C262}" srcOrd="0" destOrd="0" presId="urn:microsoft.com/office/officeart/2005/8/layout/process3"/>
    <dgm:cxn modelId="{37D1DD13-9898-498F-BAE7-8133D584134B}" type="presOf" srcId="{8188E309-7C7C-4366-AFCA-042C72FDBE32}" destId="{64696CB4-3959-4B90-BB77-CD927130C6F8}" srcOrd="0" destOrd="0" presId="urn:microsoft.com/office/officeart/2005/8/layout/process3"/>
    <dgm:cxn modelId="{CBCAAA98-C488-4CA0-ADDC-D8872CA41244}" type="presOf" srcId="{0DF63B7C-1069-4C7B-8174-80F1F4562D83}" destId="{72C3A6F8-E7A0-4A6B-8E12-1A2FA9DF362A}" srcOrd="0" destOrd="0" presId="urn:microsoft.com/office/officeart/2005/8/layout/process3"/>
    <dgm:cxn modelId="{0730F416-5AD8-4977-8EEF-51BD6BDFBAEA}" type="presOf" srcId="{B6A36B79-7EB4-41E5-9BF4-E43A3DFFC602}" destId="{F99DA685-3B32-4856-A69F-49C0A6B36376}" srcOrd="0" destOrd="0" presId="urn:microsoft.com/office/officeart/2005/8/layout/process3"/>
    <dgm:cxn modelId="{F8BABE14-4760-4B5A-A88D-D8AD19381D7C}" type="presOf" srcId="{8188E309-7C7C-4366-AFCA-042C72FDBE32}" destId="{D0DF0BDE-10D6-4665-98AA-73F7FE2120CD}" srcOrd="1" destOrd="0" presId="urn:microsoft.com/office/officeart/2005/8/layout/process3"/>
    <dgm:cxn modelId="{C4BB5624-F079-4AB8-92FD-F21B7BC167EA}" type="presOf" srcId="{AD5B5617-143D-4693-8481-7A7254401592}" destId="{4090431B-01A7-42BC-8D87-C0B683F94CDE}" srcOrd="0" destOrd="0" presId="urn:microsoft.com/office/officeart/2005/8/layout/process3"/>
    <dgm:cxn modelId="{C231874D-C0AE-4A20-9B01-2CACA3C2139F}" type="presOf" srcId="{1DDCF141-0847-4C5E-A526-39D96D9649AA}" destId="{34C202F0-8BB1-4206-88B2-AABD548B48D2}" srcOrd="0" destOrd="0" presId="urn:microsoft.com/office/officeart/2005/8/layout/process3"/>
    <dgm:cxn modelId="{E64412E8-B6DC-4310-B596-CE918C7AD8C4}" srcId="{D4047172-E661-43F1-906D-2CB2BF07D451}" destId="{8188E309-7C7C-4366-AFCA-042C72FDBE32}" srcOrd="2" destOrd="0" parTransId="{D4607456-81B9-47C6-B15A-C03518B090F4}" sibTransId="{1902CF90-EA08-493F-9F9E-CD690D9A251D}"/>
    <dgm:cxn modelId="{D0A25288-47FB-4765-8798-F09E63D5522E}" srcId="{BE1C924F-5BA4-44AB-A4BB-279B69BC9A89}" destId="{AD5B5617-143D-4693-8481-7A7254401592}" srcOrd="0" destOrd="0" parTransId="{461D83C6-601C-413C-8B22-8F4F30BDE9BC}" sibTransId="{62AF022B-61AF-4A09-9407-6E43FC626BC7}"/>
    <dgm:cxn modelId="{56A1983A-E7C5-4B3B-8496-93C6BDEBABBF}" type="presOf" srcId="{BE1C924F-5BA4-44AB-A4BB-279B69BC9A89}" destId="{86964469-84FE-41FE-9184-ABA89ADEA947}" srcOrd="0" destOrd="0" presId="urn:microsoft.com/office/officeart/2005/8/layout/process3"/>
    <dgm:cxn modelId="{D3CB3ADC-0535-454D-A79B-F0E0E7123AE7}" srcId="{73AED99D-ADE1-42EF-A35F-C034C8EB2F63}" destId="{B6A36B79-7EB4-41E5-9BF4-E43A3DFFC602}" srcOrd="0" destOrd="0" parTransId="{05659BB6-3091-448E-98F5-DCCA511815A3}" sibTransId="{780B9D44-9DB4-49F0-B5C0-7F50AB925476}"/>
    <dgm:cxn modelId="{5A1EC2D6-BE9A-475C-BBB6-FE3B9B2C1DA5}" srcId="{D4047172-E661-43F1-906D-2CB2BF07D451}" destId="{73AED99D-ADE1-42EF-A35F-C034C8EB2F63}" srcOrd="0" destOrd="0" parTransId="{9A52FF89-25CB-42AC-BEBB-022145F6E8D6}" sibTransId="{0DF63B7C-1069-4C7B-8174-80F1F4562D83}"/>
    <dgm:cxn modelId="{7E86936F-E578-4826-91D1-7E8DEC819076}" srcId="{8188E309-7C7C-4366-AFCA-042C72FDBE32}" destId="{37A0FFC1-F2C3-432B-B29F-9C5FA2637AF2}" srcOrd="0" destOrd="0" parTransId="{F96030BD-379B-48D0-97A8-DF5F47B83F44}" sibTransId="{E3B19786-9915-47EF-BAA2-1D7A90F2568F}"/>
    <dgm:cxn modelId="{46111B24-6D89-4B05-881B-E409B88839F1}" srcId="{D4047172-E661-43F1-906D-2CB2BF07D451}" destId="{BE1C924F-5BA4-44AB-A4BB-279B69BC9A89}" srcOrd="1" destOrd="0" parTransId="{24E772C1-3A58-4756-9FBA-2EEB1496CCD2}" sibTransId="{1DDCF141-0847-4C5E-A526-39D96D9649AA}"/>
    <dgm:cxn modelId="{55F29BAC-BD2E-4CE1-8E39-66528C24865E}" type="presOf" srcId="{0DF63B7C-1069-4C7B-8174-80F1F4562D83}" destId="{5E7BE379-2AE0-4B64-A5C6-A019AAF2D850}" srcOrd="1" destOrd="0" presId="urn:microsoft.com/office/officeart/2005/8/layout/process3"/>
    <dgm:cxn modelId="{89C473AF-F0E7-430E-9330-0BCD301EF94E}" type="presParOf" srcId="{CB3EAD06-9196-4BA8-A2C8-425F39CA2640}" destId="{FE27FF7A-9719-45D9-83BD-8148C21DDD97}" srcOrd="0" destOrd="0" presId="urn:microsoft.com/office/officeart/2005/8/layout/process3"/>
    <dgm:cxn modelId="{F17E7E7B-351A-462D-A6D0-5A16061419DD}" type="presParOf" srcId="{FE27FF7A-9719-45D9-83BD-8148C21DDD97}" destId="{20EB9BB7-B11D-4899-9C8A-9C911350C262}" srcOrd="0" destOrd="0" presId="urn:microsoft.com/office/officeart/2005/8/layout/process3"/>
    <dgm:cxn modelId="{1550D537-6F15-4F9D-8F4E-072998179C05}" type="presParOf" srcId="{FE27FF7A-9719-45D9-83BD-8148C21DDD97}" destId="{30BBE715-4617-4EB7-ADE4-28B61D506333}" srcOrd="1" destOrd="0" presId="urn:microsoft.com/office/officeart/2005/8/layout/process3"/>
    <dgm:cxn modelId="{23C9873B-A11B-4B10-BC6E-B74BB08C8353}" type="presParOf" srcId="{FE27FF7A-9719-45D9-83BD-8148C21DDD97}" destId="{F99DA685-3B32-4856-A69F-49C0A6B36376}" srcOrd="2" destOrd="0" presId="urn:microsoft.com/office/officeart/2005/8/layout/process3"/>
    <dgm:cxn modelId="{D44CCC9A-B11C-4C4D-8BE8-73C635634C0E}" type="presParOf" srcId="{CB3EAD06-9196-4BA8-A2C8-425F39CA2640}" destId="{72C3A6F8-E7A0-4A6B-8E12-1A2FA9DF362A}" srcOrd="1" destOrd="0" presId="urn:microsoft.com/office/officeart/2005/8/layout/process3"/>
    <dgm:cxn modelId="{D2979AB6-D533-4062-B987-811C3319F1A1}" type="presParOf" srcId="{72C3A6F8-E7A0-4A6B-8E12-1A2FA9DF362A}" destId="{5E7BE379-2AE0-4B64-A5C6-A019AAF2D850}" srcOrd="0" destOrd="0" presId="urn:microsoft.com/office/officeart/2005/8/layout/process3"/>
    <dgm:cxn modelId="{3E7AEBB6-0FCD-4C8B-80E9-840C634A0B86}" type="presParOf" srcId="{CB3EAD06-9196-4BA8-A2C8-425F39CA2640}" destId="{B2055B1E-EACC-4201-8A57-A98D309EBA30}" srcOrd="2" destOrd="0" presId="urn:microsoft.com/office/officeart/2005/8/layout/process3"/>
    <dgm:cxn modelId="{FB66F1AC-0D98-4500-93D5-B98006E6BBC8}" type="presParOf" srcId="{B2055B1E-EACC-4201-8A57-A98D309EBA30}" destId="{86964469-84FE-41FE-9184-ABA89ADEA947}" srcOrd="0" destOrd="0" presId="urn:microsoft.com/office/officeart/2005/8/layout/process3"/>
    <dgm:cxn modelId="{6F48E2B3-3A07-48AA-98DD-B8A2370925EE}" type="presParOf" srcId="{B2055B1E-EACC-4201-8A57-A98D309EBA30}" destId="{C3427838-B6AF-49B2-9E3E-1D623B6B46C3}" srcOrd="1" destOrd="0" presId="urn:microsoft.com/office/officeart/2005/8/layout/process3"/>
    <dgm:cxn modelId="{648317A1-35AE-4155-B5A3-79D8DEDFFF8D}" type="presParOf" srcId="{B2055B1E-EACC-4201-8A57-A98D309EBA30}" destId="{4090431B-01A7-42BC-8D87-C0B683F94CDE}" srcOrd="2" destOrd="0" presId="urn:microsoft.com/office/officeart/2005/8/layout/process3"/>
    <dgm:cxn modelId="{A0CE80E2-1ABE-48F9-87D6-DD749158DDB2}" type="presParOf" srcId="{CB3EAD06-9196-4BA8-A2C8-425F39CA2640}" destId="{34C202F0-8BB1-4206-88B2-AABD548B48D2}" srcOrd="3" destOrd="0" presId="urn:microsoft.com/office/officeart/2005/8/layout/process3"/>
    <dgm:cxn modelId="{3F052714-2FD4-4371-A846-7B099536E505}" type="presParOf" srcId="{34C202F0-8BB1-4206-88B2-AABD548B48D2}" destId="{F917BA9D-79F5-4EA5-9917-0D0698837639}" srcOrd="0" destOrd="0" presId="urn:microsoft.com/office/officeart/2005/8/layout/process3"/>
    <dgm:cxn modelId="{A41F2629-7FF2-4D2A-ADD5-5BA91DA2F963}" type="presParOf" srcId="{CB3EAD06-9196-4BA8-A2C8-425F39CA2640}" destId="{72586D98-994E-4AA1-A5E0-0CC9944BC00B}" srcOrd="4" destOrd="0" presId="urn:microsoft.com/office/officeart/2005/8/layout/process3"/>
    <dgm:cxn modelId="{68D05BC7-EEEB-4117-8E1C-8D5F85B5793F}" type="presParOf" srcId="{72586D98-994E-4AA1-A5E0-0CC9944BC00B}" destId="{64696CB4-3959-4B90-BB77-CD927130C6F8}" srcOrd="0" destOrd="0" presId="urn:microsoft.com/office/officeart/2005/8/layout/process3"/>
    <dgm:cxn modelId="{EB6BC68C-79E0-4314-A85A-9D442E9B7582}" type="presParOf" srcId="{72586D98-994E-4AA1-A5E0-0CC9944BC00B}" destId="{D0DF0BDE-10D6-4665-98AA-73F7FE2120CD}" srcOrd="1" destOrd="0" presId="urn:microsoft.com/office/officeart/2005/8/layout/process3"/>
    <dgm:cxn modelId="{2A746CAC-8331-404D-8812-4929B8081A99}" type="presParOf" srcId="{72586D98-994E-4AA1-A5E0-0CC9944BC00B}" destId="{EE723357-5B5B-4CB2-B2B0-759CC8BF7AB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BBE715-4617-4EB7-ADE4-28B61D506333}">
      <dsp:nvSpPr>
        <dsp:cNvPr id="0" name=""/>
        <dsp:cNvSpPr/>
      </dsp:nvSpPr>
      <dsp:spPr>
        <a:xfrm>
          <a:off x="394" y="410105"/>
          <a:ext cx="1986861" cy="30370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/>
            <a:t>Smart </a:t>
          </a:r>
          <a:r>
            <a:rPr lang="it-IT" sz="2000" b="1" kern="1200" dirty="0" err="1" smtClean="0"/>
            <a:t>Specialisation</a:t>
          </a:r>
          <a:r>
            <a:rPr lang="it-IT" sz="2000" b="1" kern="1200" dirty="0" smtClean="0"/>
            <a:t> </a:t>
          </a:r>
          <a:r>
            <a:rPr lang="it-IT" sz="2000" b="1" kern="1200" dirty="0" err="1" smtClean="0"/>
            <a:t>Strategy</a:t>
          </a:r>
          <a:r>
            <a:rPr lang="it-IT" sz="2000" b="1" kern="1200" dirty="0" smtClean="0"/>
            <a:t> (RIS3)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/>
            <a:t>2014-2020</a:t>
          </a:r>
          <a:endParaRPr lang="it-IT" sz="2000" b="1" kern="1200" dirty="0"/>
        </a:p>
      </dsp:txBody>
      <dsp:txXfrm>
        <a:off x="394" y="410105"/>
        <a:ext cx="1986861" cy="1197650"/>
      </dsp:txXfrm>
    </dsp:sp>
    <dsp:sp modelId="{F99DA685-3B32-4856-A69F-49C0A6B36376}">
      <dsp:nvSpPr>
        <dsp:cNvPr id="0" name=""/>
        <dsp:cNvSpPr/>
      </dsp:nvSpPr>
      <dsp:spPr>
        <a:xfrm>
          <a:off x="161866" y="1768881"/>
          <a:ext cx="2274538" cy="201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b="1" kern="1200" noProof="0" dirty="0" err="1" smtClean="0">
              <a:solidFill>
                <a:schemeClr val="accent2">
                  <a:lumMod val="75000"/>
                </a:schemeClr>
              </a:solidFill>
            </a:rPr>
            <a:t>Contributo</a:t>
          </a:r>
          <a:r>
            <a:rPr lang="en-GB" sz="2000" b="1" kern="1200" noProof="0" dirty="0" smtClean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en-GB" sz="2000" b="1" kern="1200" noProof="0" dirty="0" err="1" smtClean="0">
              <a:solidFill>
                <a:schemeClr val="accent2">
                  <a:lumMod val="75000"/>
                </a:schemeClr>
              </a:solidFill>
            </a:rPr>
            <a:t>Poli</a:t>
          </a:r>
          <a:r>
            <a:rPr lang="en-GB" sz="2000" b="1" kern="1200" noProof="0" dirty="0" smtClean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en-GB" sz="2000" b="1" kern="1200" noProof="0" dirty="0" err="1" smtClean="0">
              <a:solidFill>
                <a:schemeClr val="accent2">
                  <a:lumMod val="75000"/>
                </a:schemeClr>
              </a:solidFill>
            </a:rPr>
            <a:t>regionali</a:t>
          </a:r>
          <a:r>
            <a:rPr lang="en-GB" sz="2000" b="1" kern="1200" noProof="0" dirty="0" smtClean="0">
              <a:solidFill>
                <a:schemeClr val="accent2">
                  <a:lumMod val="75000"/>
                </a:schemeClr>
              </a:solidFill>
            </a:rPr>
            <a:t> di Innovazione</a:t>
          </a:r>
          <a:endParaRPr lang="en-GB" sz="2000" b="1" kern="1200" noProof="0" dirty="0">
            <a:solidFill>
              <a:schemeClr val="accent2">
                <a:lumMod val="75000"/>
              </a:schemeClr>
            </a:solidFill>
          </a:endParaRPr>
        </a:p>
      </dsp:txBody>
      <dsp:txXfrm>
        <a:off x="220913" y="1827928"/>
        <a:ext cx="2156444" cy="1897906"/>
      </dsp:txXfrm>
    </dsp:sp>
    <dsp:sp modelId="{72C3A6F8-E7A0-4A6B-8E12-1A2FA9DF362A}">
      <dsp:nvSpPr>
        <dsp:cNvPr id="0" name=""/>
        <dsp:cNvSpPr/>
      </dsp:nvSpPr>
      <dsp:spPr>
        <a:xfrm>
          <a:off x="2249190" y="823368"/>
          <a:ext cx="555299" cy="3711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500" kern="1200"/>
        </a:p>
      </dsp:txBody>
      <dsp:txXfrm>
        <a:off x="2249190" y="897593"/>
        <a:ext cx="443962" cy="222673"/>
      </dsp:txXfrm>
    </dsp:sp>
    <dsp:sp modelId="{C3427838-B6AF-49B2-9E3E-1D623B6B46C3}">
      <dsp:nvSpPr>
        <dsp:cNvPr id="0" name=""/>
        <dsp:cNvSpPr/>
      </dsp:nvSpPr>
      <dsp:spPr>
        <a:xfrm>
          <a:off x="3034991" y="410105"/>
          <a:ext cx="1986861" cy="30370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/>
            <a:t>Progetti Strategici di ricerca industriale</a:t>
          </a:r>
          <a:endParaRPr lang="it-IT" sz="2000" b="1" kern="1200" dirty="0"/>
        </a:p>
      </dsp:txBody>
      <dsp:txXfrm>
        <a:off x="3034991" y="410105"/>
        <a:ext cx="1986861" cy="1197650"/>
      </dsp:txXfrm>
    </dsp:sp>
    <dsp:sp modelId="{4090431B-01A7-42BC-8D87-C0B683F94CDE}">
      <dsp:nvSpPr>
        <dsp:cNvPr id="0" name=""/>
        <dsp:cNvSpPr/>
      </dsp:nvSpPr>
      <dsp:spPr>
        <a:xfrm>
          <a:off x="3300986" y="1768881"/>
          <a:ext cx="2065492" cy="201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b="1" kern="1200" noProof="0" dirty="0" smtClean="0">
              <a:solidFill>
                <a:schemeClr val="accent3">
                  <a:lumMod val="75000"/>
                </a:schemeClr>
              </a:solidFill>
            </a:rPr>
            <a:t>Bandi RSI 2014</a:t>
          </a:r>
          <a:endParaRPr lang="en-GB" sz="2000" b="1" kern="1200" noProof="0" dirty="0">
            <a:solidFill>
              <a:schemeClr val="accent3">
                <a:lumMod val="75000"/>
              </a:schemeClr>
            </a:solidFill>
          </a:endParaRPr>
        </a:p>
      </dsp:txBody>
      <dsp:txXfrm>
        <a:off x="3360033" y="1827928"/>
        <a:ext cx="1947398" cy="1897906"/>
      </dsp:txXfrm>
    </dsp:sp>
    <dsp:sp modelId="{34C202F0-8BB1-4206-88B2-AABD548B48D2}">
      <dsp:nvSpPr>
        <dsp:cNvPr id="0" name=""/>
        <dsp:cNvSpPr/>
      </dsp:nvSpPr>
      <dsp:spPr>
        <a:xfrm>
          <a:off x="5257657" y="823368"/>
          <a:ext cx="499902" cy="3711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500" kern="1200"/>
        </a:p>
      </dsp:txBody>
      <dsp:txXfrm>
        <a:off x="5257657" y="897593"/>
        <a:ext cx="388565" cy="222673"/>
      </dsp:txXfrm>
    </dsp:sp>
    <dsp:sp modelId="{D0DF0BDE-10D6-4665-98AA-73F7FE2120CD}">
      <dsp:nvSpPr>
        <dsp:cNvPr id="0" name=""/>
        <dsp:cNvSpPr/>
      </dsp:nvSpPr>
      <dsp:spPr>
        <a:xfrm>
          <a:off x="5965066" y="410105"/>
          <a:ext cx="1986861" cy="30370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/>
            <a:t>Distretti Tecnologici Regionali</a:t>
          </a:r>
          <a:endParaRPr lang="it-IT" sz="2000" b="1" kern="1200" dirty="0"/>
        </a:p>
      </dsp:txBody>
      <dsp:txXfrm>
        <a:off x="5965066" y="410105"/>
        <a:ext cx="1986861" cy="1197650"/>
      </dsp:txXfrm>
    </dsp:sp>
    <dsp:sp modelId="{EE723357-5B5B-4CB2-B2B0-759CC8BF7ABF}">
      <dsp:nvSpPr>
        <dsp:cNvPr id="0" name=""/>
        <dsp:cNvSpPr/>
      </dsp:nvSpPr>
      <dsp:spPr>
        <a:xfrm>
          <a:off x="6033582" y="1768881"/>
          <a:ext cx="2460450" cy="201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b="1" kern="1200" noProof="0" dirty="0" err="1" smtClean="0">
              <a:solidFill>
                <a:schemeClr val="accent4">
                  <a:lumMod val="75000"/>
                </a:schemeClr>
              </a:solidFill>
            </a:rPr>
            <a:t>Linee</a:t>
          </a:r>
          <a:r>
            <a:rPr lang="en-GB" sz="2000" b="1" kern="1200" noProof="0" dirty="0" smtClean="0">
              <a:solidFill>
                <a:schemeClr val="accent4">
                  <a:lumMod val="75000"/>
                </a:schemeClr>
              </a:solidFill>
            </a:rPr>
            <a:t> di </a:t>
          </a:r>
          <a:r>
            <a:rPr lang="en-GB" sz="2000" b="1" kern="1200" noProof="0" dirty="0" err="1" smtClean="0">
              <a:solidFill>
                <a:schemeClr val="accent4">
                  <a:lumMod val="75000"/>
                </a:schemeClr>
              </a:solidFill>
            </a:rPr>
            <a:t>Indirizzo</a:t>
          </a:r>
          <a:r>
            <a:rPr lang="en-GB" sz="2000" b="1" kern="1200" noProof="0" dirty="0" smtClean="0">
              <a:solidFill>
                <a:schemeClr val="accent4">
                  <a:lumMod val="75000"/>
                </a:schemeClr>
              </a:solidFill>
            </a:rPr>
            <a:t> </a:t>
          </a:r>
          <a:r>
            <a:rPr lang="en-GB" sz="2000" b="1" kern="1200" noProof="0" dirty="0" err="1" smtClean="0">
              <a:solidFill>
                <a:schemeClr val="accent4">
                  <a:lumMod val="75000"/>
                </a:schemeClr>
              </a:solidFill>
            </a:rPr>
            <a:t>strategico</a:t>
          </a:r>
          <a:r>
            <a:rPr lang="en-GB" sz="2000" b="1" kern="1200" noProof="0" dirty="0" smtClean="0">
              <a:solidFill>
                <a:schemeClr val="accent4">
                  <a:lumMod val="75000"/>
                </a:schemeClr>
              </a:solidFill>
            </a:rPr>
            <a:t> DT Materiali</a:t>
          </a:r>
          <a:endParaRPr lang="en-GB" sz="2000" b="1" kern="1200" noProof="0" dirty="0">
            <a:solidFill>
              <a:schemeClr val="accent4">
                <a:lumMod val="75000"/>
              </a:schemeClr>
            </a:solidFill>
          </a:endParaRPr>
        </a:p>
      </dsp:txBody>
      <dsp:txXfrm>
        <a:off x="6092629" y="1827928"/>
        <a:ext cx="2342356" cy="18979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0F8A94-9147-4B1F-B515-BB78EC51E81B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5F010-625C-4695-A152-8B02232C427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04598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F8C9D7-D4A3-43C0-95C1-91E177479921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AFC12-FC3B-48F6-9810-2A4AD8D750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6971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AFC12-FC3B-48F6-9810-2A4AD8D750C4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0063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AFC12-FC3B-48F6-9810-2A4AD8D750C4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0063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AFC12-FC3B-48F6-9810-2A4AD8D750C4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0063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AFC12-FC3B-48F6-9810-2A4AD8D750C4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0063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AFC12-FC3B-48F6-9810-2A4AD8D750C4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6801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AFC12-FC3B-48F6-9810-2A4AD8D750C4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0063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0" descr="asev_per_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0392" cy="3507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19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06BE6B-59BE-475C-8D6A-66D422F50B19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F29DF0-64BA-4FE3-8CD5-4BA2DFEBDCE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9220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06BE6B-59BE-475C-8D6A-66D422F50B19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F29DF0-64BA-4FE3-8CD5-4BA2DFEBDCE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94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nettore 1 13"/>
          <p:cNvCxnSpPr/>
          <p:nvPr userDrawn="1"/>
        </p:nvCxnSpPr>
        <p:spPr>
          <a:xfrm>
            <a:off x="0" y="6597352"/>
            <a:ext cx="9144000" cy="0"/>
          </a:xfrm>
          <a:prstGeom prst="line">
            <a:avLst/>
          </a:prstGeom>
          <a:ln w="28575">
            <a:solidFill>
              <a:srgbClr val="019E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/>
          <p:cNvSpPr txBox="1"/>
          <p:nvPr userDrawn="1"/>
        </p:nvSpPr>
        <p:spPr>
          <a:xfrm>
            <a:off x="6891" y="6608385"/>
            <a:ext cx="3701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0" dirty="0" smtClean="0">
                <a:latin typeface="Futura Bk BT" panose="020B0502020204020303" pitchFamily="34" charset="0"/>
              </a:rPr>
              <a:t>Distretto</a:t>
            </a:r>
            <a:r>
              <a:rPr lang="it-IT" sz="1200" b="0" baseline="0" dirty="0" smtClean="0">
                <a:latin typeface="Futura Bk BT" panose="020B0502020204020303" pitchFamily="34" charset="0"/>
              </a:rPr>
              <a:t> Tecnologico Regionale per i Nuovi Materiali</a:t>
            </a:r>
            <a:endParaRPr lang="it-IT" sz="1200" b="0" dirty="0">
              <a:latin typeface="Futura Bk BT" panose="020B0502020204020303" pitchFamily="34" charset="0"/>
            </a:endParaRPr>
          </a:p>
        </p:txBody>
      </p:sp>
      <p:sp>
        <p:nvSpPr>
          <p:cNvPr id="8" name="CasellaDiTesto 7"/>
          <p:cNvSpPr txBox="1"/>
          <p:nvPr userDrawn="1"/>
        </p:nvSpPr>
        <p:spPr>
          <a:xfrm>
            <a:off x="5236329" y="6597352"/>
            <a:ext cx="3887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0" dirty="0" smtClean="0">
                <a:solidFill>
                  <a:schemeClr val="tx1"/>
                </a:solidFill>
                <a:latin typeface="Futura Bk BT" panose="020B0502020204020303" pitchFamily="34" charset="0"/>
              </a:rPr>
              <a:t>ASEV – Agenzia per lo Sviluppo Empolese </a:t>
            </a:r>
            <a:r>
              <a:rPr lang="it-IT" sz="1200" b="0" dirty="0" err="1" smtClean="0">
                <a:solidFill>
                  <a:schemeClr val="tx1"/>
                </a:solidFill>
                <a:latin typeface="Futura Bk BT" panose="020B0502020204020303" pitchFamily="34" charset="0"/>
              </a:rPr>
              <a:t>Valdelsa</a:t>
            </a:r>
            <a:r>
              <a:rPr lang="it-IT" sz="1200" b="0" dirty="0" smtClean="0">
                <a:solidFill>
                  <a:schemeClr val="tx1"/>
                </a:solidFill>
                <a:latin typeface="Futura Bk BT" panose="020B0502020204020303" pitchFamily="34" charset="0"/>
              </a:rPr>
              <a:t> </a:t>
            </a:r>
            <a:r>
              <a:rPr lang="it-IT" sz="1200" b="0" dirty="0" err="1" smtClean="0">
                <a:solidFill>
                  <a:schemeClr val="tx1"/>
                </a:solidFill>
                <a:latin typeface="Futura Bk BT" panose="020B0502020204020303" pitchFamily="34" charset="0"/>
              </a:rPr>
              <a:t>SpA</a:t>
            </a:r>
            <a:endParaRPr lang="it-IT" sz="1200" b="0" dirty="0">
              <a:solidFill>
                <a:schemeClr val="tx1"/>
              </a:solidFill>
              <a:latin typeface="Futura Bk BT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151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06BE6B-59BE-475C-8D6A-66D422F50B19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F29DF0-64BA-4FE3-8CD5-4BA2DFEBDCE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5224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06BE6B-59BE-475C-8D6A-66D422F50B19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F29DF0-64BA-4FE3-8CD5-4BA2DFEBDCE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399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06BE6B-59BE-475C-8D6A-66D422F50B19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F29DF0-64BA-4FE3-8CD5-4BA2DFEBDCE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9314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06BE6B-59BE-475C-8D6A-66D422F50B19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F29DF0-64BA-4FE3-8CD5-4BA2DFEBDCE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6441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06BE6B-59BE-475C-8D6A-66D422F50B19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F29DF0-64BA-4FE3-8CD5-4BA2DFEBDCE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7043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06BE6B-59BE-475C-8D6A-66D422F50B19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F29DF0-64BA-4FE3-8CD5-4BA2DFEBDCE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385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06BE6B-59BE-475C-8D6A-66D422F50B19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F29DF0-64BA-4FE3-8CD5-4BA2DFEBDCE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9434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990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444453"/>
            <a:ext cx="2809611" cy="1531335"/>
          </a:xfrm>
          <a:prstGeom prst="rect">
            <a:avLst/>
          </a:prstGeom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5496" y="3616077"/>
            <a:ext cx="9073008" cy="893043"/>
          </a:xfrm>
          <a:prstGeom prst="rect">
            <a:avLst/>
          </a:prstGeom>
          <a:solidFill>
            <a:srgbClr val="3C8C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it-IT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</a:rPr>
              <a:t>Tecnologie innovative di </a:t>
            </a:r>
            <a:r>
              <a:rPr lang="it-IT" sz="2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</a:rPr>
              <a:t>remediation</a:t>
            </a:r>
            <a:r>
              <a:rPr lang="it-IT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</a:rPr>
              <a:t> ambientale e </a:t>
            </a:r>
            <a:endParaRPr lang="it-IT" sz="2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Bk BT" panose="020B0502020204020303" pitchFamily="34" charset="0"/>
            </a:endParaRPr>
          </a:p>
          <a:p>
            <a:pPr algn="ctr"/>
            <a:r>
              <a:rPr lang="it-IT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</a:rPr>
              <a:t>strategie per </a:t>
            </a:r>
            <a:r>
              <a:rPr lang="it-IT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</a:rPr>
              <a:t>le prossime politiche regionali</a:t>
            </a:r>
            <a:endParaRPr lang="it-IT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Bk BT" panose="020B0502020204020303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969" y="5896439"/>
            <a:ext cx="7118424" cy="961561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124" y="260648"/>
            <a:ext cx="2684517" cy="2812352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324" y="41665"/>
            <a:ext cx="1750274" cy="863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331" y="2636912"/>
            <a:ext cx="2819173" cy="859504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3590761" y="4942909"/>
            <a:ext cx="5109925" cy="646331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latin typeface="Futura Bk BT" panose="020B0502020204020303" pitchFamily="34" charset="0"/>
              </a:rPr>
              <a:t>I° REGIONAL STAKEHOLDERS GROUP MEETING</a:t>
            </a:r>
          </a:p>
          <a:p>
            <a:pPr algn="ctr"/>
            <a:r>
              <a:rPr lang="it-IT" b="1" dirty="0" smtClean="0">
                <a:latin typeface="Futura Bk BT" panose="020B0502020204020303" pitchFamily="34" charset="0"/>
              </a:rPr>
              <a:t>Firenze – 6th April 2017</a:t>
            </a:r>
            <a:endParaRPr lang="it-IT" b="1" dirty="0">
              <a:latin typeface="Futura Bk BT" panose="020B0502020204020303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35496" y="4642655"/>
            <a:ext cx="9073008" cy="1253784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1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3528" y="11663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Il DT Materiali e la «nano»-</a:t>
            </a:r>
            <a:r>
              <a:rPr lang="it-IT" sz="2800" b="1" dirty="0" err="1" smtClean="0">
                <a:solidFill>
                  <a:schemeClr val="bg1"/>
                </a:solidFill>
                <a:latin typeface="Futura Bk BT" panose="020B0502020204020303" pitchFamily="34" charset="0"/>
              </a:rPr>
              <a:t>remediation</a:t>
            </a:r>
            <a:endParaRPr lang="it-IT" sz="2800" b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64577" y="849486"/>
            <a:ext cx="8670937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tabLst>
                <a:tab pos="914400" algn="l"/>
              </a:tabLst>
              <a:defRPr/>
            </a:pPr>
            <a:r>
              <a:rPr lang="it-IT" dirty="0" smtClean="0">
                <a:latin typeface="Futura Bk BT" panose="020B0502020204020303" pitchFamily="34" charset="0"/>
              </a:rPr>
              <a:t>L’interesse e l’attività del DT Materiali nel settore della </a:t>
            </a:r>
            <a:r>
              <a:rPr lang="it-IT" b="1" dirty="0" err="1" smtClean="0">
                <a:latin typeface="Futura Bk BT" panose="020B0502020204020303" pitchFamily="34" charset="0"/>
              </a:rPr>
              <a:t>remediation</a:t>
            </a:r>
            <a:r>
              <a:rPr lang="it-IT" b="1" dirty="0" smtClean="0">
                <a:latin typeface="Futura Bk BT" panose="020B0502020204020303" pitchFamily="34" charset="0"/>
              </a:rPr>
              <a:t> ambientale </a:t>
            </a:r>
            <a:r>
              <a:rPr lang="it-IT" dirty="0" smtClean="0">
                <a:latin typeface="Futura Bk BT" panose="020B0502020204020303" pitchFamily="34" charset="0"/>
              </a:rPr>
              <a:t>ha inizio nel 2013 con l’inserimento di una apposita «roadmap» strategica nel documento di contributo del Polo per le nanotecnologie alla RIS3 Toscana </a:t>
            </a:r>
            <a:endParaRPr lang="it-IT" dirty="0">
              <a:latin typeface="Futura Bk BT" panose="020B0502020204020303" pitchFamily="34" charset="0"/>
            </a:endParaRPr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1714455387"/>
              </p:ext>
            </p:extLst>
          </p:nvPr>
        </p:nvGraphicFramePr>
        <p:xfrm>
          <a:off x="291034" y="1628800"/>
          <a:ext cx="8494427" cy="4194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ttangolo arrotondato 7"/>
          <p:cNvSpPr/>
          <p:nvPr/>
        </p:nvSpPr>
        <p:spPr>
          <a:xfrm>
            <a:off x="179512" y="4525924"/>
            <a:ext cx="2664296" cy="1224136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Roadmap prioritaria </a:t>
            </a:r>
            <a:r>
              <a:rPr lang="it-IT" dirty="0" smtClean="0"/>
              <a:t>su </a:t>
            </a:r>
            <a:r>
              <a:rPr lang="it-IT" dirty="0" err="1" smtClean="0"/>
              <a:t>nanoremediation</a:t>
            </a:r>
            <a:r>
              <a:rPr lang="it-IT" dirty="0" smtClean="0"/>
              <a:t> (contributo al documento RIS3)</a:t>
            </a:r>
            <a:endParaRPr lang="it-IT" b="1" dirty="0"/>
          </a:p>
        </p:txBody>
      </p:sp>
      <p:sp>
        <p:nvSpPr>
          <p:cNvPr id="9" name="Rettangolo arrotondato 8"/>
          <p:cNvSpPr/>
          <p:nvPr/>
        </p:nvSpPr>
        <p:spPr>
          <a:xfrm>
            <a:off x="3203848" y="4525924"/>
            <a:ext cx="2664296" cy="1224136"/>
          </a:xfrm>
          <a:prstGeom prst="round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Lancio di un primo </a:t>
            </a:r>
            <a:r>
              <a:rPr lang="it-IT" b="1" dirty="0" smtClean="0"/>
              <a:t>progetto strategico RSI </a:t>
            </a:r>
            <a:r>
              <a:rPr lang="it-IT" dirty="0" smtClean="0"/>
              <a:t>sul tema (NANOBOND)</a:t>
            </a:r>
            <a:endParaRPr lang="it-IT" dirty="0"/>
          </a:p>
        </p:txBody>
      </p:sp>
      <p:sp>
        <p:nvSpPr>
          <p:cNvPr id="10" name="Rettangolo arrotondato 9"/>
          <p:cNvSpPr/>
          <p:nvPr/>
        </p:nvSpPr>
        <p:spPr>
          <a:xfrm>
            <a:off x="6156176" y="4509120"/>
            <a:ext cx="2779338" cy="1224136"/>
          </a:xfrm>
          <a:prstGeom prst="round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Ampliamento del contesto di </a:t>
            </a:r>
            <a:r>
              <a:rPr lang="it-IT" dirty="0" err="1" smtClean="0"/>
              <a:t>nanoremediation</a:t>
            </a:r>
            <a:r>
              <a:rPr lang="it-IT" dirty="0" smtClean="0"/>
              <a:t>.</a:t>
            </a:r>
          </a:p>
          <a:p>
            <a:pPr algn="ctr"/>
            <a:r>
              <a:rPr lang="it-IT" dirty="0" smtClean="0"/>
              <a:t>Lancio </a:t>
            </a:r>
            <a:r>
              <a:rPr lang="it-IT" b="1" dirty="0" smtClean="0"/>
              <a:t>progetto EU TANIA</a:t>
            </a:r>
            <a:endParaRPr lang="it-IT" b="1" dirty="0"/>
          </a:p>
        </p:txBody>
      </p:sp>
      <p:sp>
        <p:nvSpPr>
          <p:cNvPr id="11" name="Rettangolo arrotondato 10"/>
          <p:cNvSpPr/>
          <p:nvPr/>
        </p:nvSpPr>
        <p:spPr>
          <a:xfrm>
            <a:off x="179512" y="5824070"/>
            <a:ext cx="8841068" cy="629266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Il </a:t>
            </a:r>
            <a:r>
              <a:rPr lang="it-IT" b="1" dirty="0" err="1" smtClean="0"/>
              <a:t>concept</a:t>
            </a:r>
            <a:r>
              <a:rPr lang="it-IT" b="1" dirty="0" smtClean="0"/>
              <a:t> di «</a:t>
            </a:r>
            <a:r>
              <a:rPr lang="it-IT" b="1" dirty="0" err="1" smtClean="0"/>
              <a:t>nanoremediation</a:t>
            </a:r>
            <a:r>
              <a:rPr lang="it-IT" b="1" dirty="0" smtClean="0"/>
              <a:t>» è a tutt’oggi fortemente innovativo. La sua inclusione è prevista nei prossimi </a:t>
            </a:r>
            <a:r>
              <a:rPr lang="it-IT" b="1" dirty="0" err="1" smtClean="0"/>
              <a:t>workprogramme</a:t>
            </a:r>
            <a:r>
              <a:rPr lang="it-IT" b="1" dirty="0" smtClean="0"/>
              <a:t> NMBP di </a:t>
            </a:r>
            <a:r>
              <a:rPr lang="it-IT" b="1" dirty="0" err="1" smtClean="0"/>
              <a:t>Horizon</a:t>
            </a:r>
            <a:r>
              <a:rPr lang="it-IT" b="1" dirty="0" smtClean="0"/>
              <a:t> 2020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28639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41" y="1627059"/>
            <a:ext cx="5255632" cy="3969179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323528" y="11663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I Progetti EU del Distretto</a:t>
            </a:r>
            <a:endParaRPr lang="it-IT" sz="2800" b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179512" y="980728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atin typeface="Futura Bk BT" panose="020B0502020204020303" pitchFamily="34" charset="0"/>
              </a:rPr>
              <a:t>Attraverso il DT Materiali sono state lanciate con la Regione Toscana </a:t>
            </a:r>
            <a:r>
              <a:rPr lang="it-IT" b="1" dirty="0" smtClean="0">
                <a:latin typeface="Futura Bk BT" panose="020B0502020204020303" pitchFamily="34" charset="0"/>
              </a:rPr>
              <a:t>due iniziative Europee parallele e complementari </a:t>
            </a:r>
            <a:r>
              <a:rPr lang="it-IT" dirty="0" smtClean="0">
                <a:latin typeface="Futura Bk BT" panose="020B0502020204020303" pitchFamily="34" charset="0"/>
              </a:rPr>
              <a:t>che ne accompagneranno il percorso di lavoro: </a:t>
            </a:r>
            <a:endParaRPr lang="it-IT" u="sng" dirty="0">
              <a:latin typeface="Futura Bk BT" panose="020B0502020204020303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922" y="2636912"/>
            <a:ext cx="5244075" cy="3933056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981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3527" y="116632"/>
            <a:ext cx="8532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Il Progetto TANIA </a:t>
            </a:r>
            <a:endParaRPr lang="it-IT" sz="2800" b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grpSp>
        <p:nvGrpSpPr>
          <p:cNvPr id="9" name="Gruppo 8"/>
          <p:cNvGrpSpPr/>
          <p:nvPr/>
        </p:nvGrpSpPr>
        <p:grpSpPr>
          <a:xfrm>
            <a:off x="206792" y="4437112"/>
            <a:ext cx="7234119" cy="830997"/>
            <a:chOff x="1162017" y="1431594"/>
            <a:chExt cx="3944934" cy="830997"/>
          </a:xfrm>
        </p:grpSpPr>
        <p:sp>
          <p:nvSpPr>
            <p:cNvPr id="10" name="CasellaDiTesto 9"/>
            <p:cNvSpPr txBox="1"/>
            <p:nvPr/>
          </p:nvSpPr>
          <p:spPr>
            <a:xfrm>
              <a:off x="1500549" y="1548194"/>
              <a:ext cx="36064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Futura Bk BT" panose="020B0502020204020303" pitchFamily="34" charset="0"/>
                </a:rPr>
                <a:t>Priority Axis 4: </a:t>
              </a:r>
              <a:r>
                <a:rPr lang="en-US" b="1" dirty="0" smtClean="0">
                  <a:latin typeface="Futura Bk BT" panose="020B0502020204020303" pitchFamily="34" charset="0"/>
                </a:rPr>
                <a:t>Environment </a:t>
              </a:r>
              <a:r>
                <a:rPr lang="en-US" b="1" dirty="0">
                  <a:latin typeface="Futura Bk BT" panose="020B0502020204020303" pitchFamily="34" charset="0"/>
                </a:rPr>
                <a:t>and resource </a:t>
              </a:r>
              <a:r>
                <a:rPr lang="en-US" b="1" dirty="0" smtClean="0">
                  <a:latin typeface="Futura Bk BT" panose="020B0502020204020303" pitchFamily="34" charset="0"/>
                </a:rPr>
                <a:t>efficiency</a:t>
              </a:r>
              <a:endParaRPr lang="en-US" b="1" dirty="0">
                <a:latin typeface="Futura Bk BT" panose="020B0502020204020303" pitchFamily="34" charset="0"/>
              </a:endParaRPr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1162017" y="1431594"/>
              <a:ext cx="54818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4800" b="1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utura Bk BT" panose="020B0502020204020303" pitchFamily="34" charset="0"/>
                  <a:ea typeface="Adobe Gothic Std B" pitchFamily="34" charset="-128"/>
                  <a:cs typeface="Aharoni" panose="02010803020104030203" pitchFamily="2" charset="-79"/>
                  <a:sym typeface="Wingdings"/>
                </a:rPr>
                <a:t></a:t>
              </a:r>
              <a:endParaRPr lang="it-IT" sz="4800" b="1" dirty="0">
                <a:solidFill>
                  <a:srgbClr val="FFC000"/>
                </a:solidFill>
                <a:latin typeface="Futura Bk BT" panose="020B0502020204020303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221589" y="4941168"/>
            <a:ext cx="8922411" cy="995338"/>
            <a:chOff x="1132414" y="1136322"/>
            <a:chExt cx="3887436" cy="995338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413448" y="1208330"/>
              <a:ext cx="360640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u="sng" dirty="0" smtClean="0">
                  <a:latin typeface="Futura Bk BT" panose="020B0502020204020303" pitchFamily="34" charset="0"/>
                </a:rPr>
                <a:t>Objective</a:t>
              </a:r>
              <a:r>
                <a:rPr lang="en-US" b="1" dirty="0">
                  <a:latin typeface="Futura Bk BT" panose="020B0502020204020303" pitchFamily="34" charset="0"/>
                </a:rPr>
                <a:t>: improve </a:t>
              </a:r>
              <a:r>
                <a:rPr lang="en-US" b="1" dirty="0" smtClean="0">
                  <a:latin typeface="Futura Bk BT" panose="020B0502020204020303" pitchFamily="34" charset="0"/>
                </a:rPr>
                <a:t>treatments </a:t>
              </a:r>
              <a:r>
                <a:rPr lang="en-US" dirty="0">
                  <a:latin typeface="Futura Bk BT" panose="020B0502020204020303" pitchFamily="34" charset="0"/>
                </a:rPr>
                <a:t>of the ever-increasing number </a:t>
              </a:r>
              <a:r>
                <a:rPr lang="en-US" b="1" dirty="0">
                  <a:latin typeface="Futura Bk BT" panose="020B0502020204020303" pitchFamily="34" charset="0"/>
                </a:rPr>
                <a:t>of contaminated sites </a:t>
              </a:r>
              <a:r>
                <a:rPr lang="en-US" dirty="0">
                  <a:latin typeface="Futura Bk BT" panose="020B0502020204020303" pitchFamily="34" charset="0"/>
                </a:rPr>
                <a:t>in European regions,</a:t>
              </a:r>
              <a:r>
                <a:rPr lang="en-US" b="1" dirty="0">
                  <a:latin typeface="Futura Bk BT" panose="020B0502020204020303" pitchFamily="34" charset="0"/>
                </a:rPr>
                <a:t> by improving </a:t>
              </a:r>
              <a:r>
                <a:rPr lang="en-US" dirty="0">
                  <a:latin typeface="Futura Bk BT" panose="020B0502020204020303" pitchFamily="34" charset="0"/>
                </a:rPr>
                <a:t>design and implementation of </a:t>
              </a:r>
              <a:r>
                <a:rPr lang="en-US" b="1" dirty="0">
                  <a:latin typeface="Futura Bk BT" panose="020B0502020204020303" pitchFamily="34" charset="0"/>
                </a:rPr>
                <a:t>policy measures capable of supporting </a:t>
              </a:r>
              <a:r>
                <a:rPr lang="en-US" dirty="0">
                  <a:latin typeface="Futura Bk BT" panose="020B0502020204020303" pitchFamily="34" charset="0"/>
                </a:rPr>
                <a:t>uptake and diffusion of </a:t>
              </a:r>
              <a:r>
                <a:rPr lang="en-US" b="1" dirty="0" smtClean="0">
                  <a:latin typeface="Futura Bk BT" panose="020B0502020204020303" pitchFamily="34" charset="0"/>
                </a:rPr>
                <a:t>innovative solutions</a:t>
              </a:r>
              <a:endParaRPr lang="it-IT" dirty="0">
                <a:latin typeface="Futura Bk BT" panose="020B0502020204020303" pitchFamily="34" charset="0"/>
              </a:endParaRPr>
            </a:p>
          </p:txBody>
        </p:sp>
        <p:sp>
          <p:nvSpPr>
            <p:cNvPr id="14" name="Rettangolo 13"/>
            <p:cNvSpPr/>
            <p:nvPr/>
          </p:nvSpPr>
          <p:spPr>
            <a:xfrm>
              <a:off x="1132414" y="1136322"/>
              <a:ext cx="54818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4800" b="1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utura Bk BT" panose="020B0502020204020303" pitchFamily="34" charset="0"/>
                  <a:ea typeface="Adobe Gothic Std B" pitchFamily="34" charset="-128"/>
                  <a:cs typeface="Aharoni" panose="02010803020104030203" pitchFamily="2" charset="-79"/>
                  <a:sym typeface="Wingdings"/>
                </a:rPr>
                <a:t></a:t>
              </a:r>
              <a:endParaRPr lang="it-IT" sz="4800" b="1" dirty="0">
                <a:solidFill>
                  <a:srgbClr val="FFC000"/>
                </a:solidFill>
                <a:latin typeface="Futura Bk BT" panose="020B0502020204020303" pitchFamily="34" charset="0"/>
                <a:cs typeface="Aharoni" panose="02010803020104030203" pitchFamily="2" charset="-79"/>
              </a:endParaRPr>
            </a:p>
          </p:txBody>
        </p:sp>
      </p:grpSp>
      <p:pic>
        <p:nvPicPr>
          <p:cNvPr id="22" name="Immagin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877551"/>
            <a:ext cx="3519961" cy="3631569"/>
          </a:xfrm>
          <a:prstGeom prst="rect">
            <a:avLst/>
          </a:prstGeom>
        </p:spPr>
      </p:pic>
      <p:grpSp>
        <p:nvGrpSpPr>
          <p:cNvPr id="23" name="Gruppo 22"/>
          <p:cNvGrpSpPr/>
          <p:nvPr/>
        </p:nvGrpSpPr>
        <p:grpSpPr>
          <a:xfrm>
            <a:off x="251520" y="5890046"/>
            <a:ext cx="8922411" cy="830997"/>
            <a:chOff x="1132414" y="1136322"/>
            <a:chExt cx="3887436" cy="830997"/>
          </a:xfrm>
        </p:grpSpPr>
        <p:sp>
          <p:nvSpPr>
            <p:cNvPr id="24" name="CasellaDiTesto 23"/>
            <p:cNvSpPr txBox="1"/>
            <p:nvPr/>
          </p:nvSpPr>
          <p:spPr>
            <a:xfrm>
              <a:off x="1413448" y="1208330"/>
              <a:ext cx="36064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>
                  <a:latin typeface="Futura Bk BT" panose="020B0502020204020303" pitchFamily="34" charset="0"/>
                </a:rPr>
                <a:t>Doppio</a:t>
              </a:r>
              <a:r>
                <a:rPr lang="en-US" b="1" dirty="0" smtClean="0">
                  <a:latin typeface="Futura Bk BT" panose="020B0502020204020303" pitchFamily="34" charset="0"/>
                </a:rPr>
                <a:t> </a:t>
              </a:r>
              <a:r>
                <a:rPr lang="en-US" b="1" dirty="0" err="1" smtClean="0">
                  <a:latin typeface="Futura Bk BT" panose="020B0502020204020303" pitchFamily="34" charset="0"/>
                </a:rPr>
                <a:t>canale</a:t>
              </a:r>
              <a:r>
                <a:rPr lang="en-US" b="1" dirty="0" smtClean="0">
                  <a:latin typeface="Futura Bk BT" panose="020B0502020204020303" pitchFamily="34" charset="0"/>
                </a:rPr>
                <a:t> di </a:t>
              </a:r>
              <a:r>
                <a:rPr lang="en-US" b="1" dirty="0" err="1" smtClean="0">
                  <a:latin typeface="Futura Bk BT" panose="020B0502020204020303" pitchFamily="34" charset="0"/>
                </a:rPr>
                <a:t>confronto</a:t>
              </a:r>
              <a:r>
                <a:rPr lang="en-US" b="1" dirty="0" smtClean="0">
                  <a:latin typeface="Futura Bk BT" panose="020B0502020204020303" pitchFamily="34" charset="0"/>
                </a:rPr>
                <a:t> </a:t>
              </a:r>
              <a:r>
                <a:rPr lang="en-US" dirty="0" smtClean="0">
                  <a:latin typeface="Futura Bk BT" panose="020B0502020204020303" pitchFamily="34" charset="0"/>
                </a:rPr>
                <a:t>a </a:t>
              </a:r>
              <a:r>
                <a:rPr lang="en-US" dirty="0" err="1" smtClean="0">
                  <a:latin typeface="Futura Bk BT" panose="020B0502020204020303" pitchFamily="34" charset="0"/>
                </a:rPr>
                <a:t>livello</a:t>
              </a:r>
              <a:r>
                <a:rPr lang="en-US" dirty="0" smtClean="0">
                  <a:latin typeface="Futura Bk BT" panose="020B0502020204020303" pitchFamily="34" charset="0"/>
                </a:rPr>
                <a:t> EU (interregional stakeholders) e </a:t>
              </a:r>
              <a:r>
                <a:rPr lang="en-US" dirty="0" err="1" smtClean="0">
                  <a:latin typeface="Futura Bk BT" panose="020B0502020204020303" pitchFamily="34" charset="0"/>
                </a:rPr>
                <a:t>regionale</a:t>
              </a:r>
              <a:r>
                <a:rPr lang="en-US" dirty="0" smtClean="0">
                  <a:latin typeface="Futura Bk BT" panose="020B0502020204020303" pitchFamily="34" charset="0"/>
                </a:rPr>
                <a:t> (regional stakeholders)</a:t>
              </a:r>
              <a:endParaRPr lang="it-IT" dirty="0">
                <a:latin typeface="Futura Bk BT" panose="020B0502020204020303" pitchFamily="34" charset="0"/>
              </a:endParaRPr>
            </a:p>
          </p:txBody>
        </p:sp>
        <p:sp>
          <p:nvSpPr>
            <p:cNvPr id="25" name="Rettangolo 24"/>
            <p:cNvSpPr/>
            <p:nvPr/>
          </p:nvSpPr>
          <p:spPr>
            <a:xfrm>
              <a:off x="1132414" y="1136322"/>
              <a:ext cx="54818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4800" b="1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utura Bk BT" panose="020B0502020204020303" pitchFamily="34" charset="0"/>
                  <a:ea typeface="Adobe Gothic Std B" pitchFamily="34" charset="-128"/>
                  <a:cs typeface="Aharoni" panose="02010803020104030203" pitchFamily="2" charset="-79"/>
                  <a:sym typeface="Wingdings"/>
                </a:rPr>
                <a:t></a:t>
              </a:r>
              <a:endParaRPr lang="it-IT" sz="4800" b="1" dirty="0">
                <a:solidFill>
                  <a:srgbClr val="FFC000"/>
                </a:solidFill>
                <a:latin typeface="Futura Bk BT" panose="020B0502020204020303" pitchFamily="34" charset="0"/>
                <a:cs typeface="Aharoni" panose="02010803020104030203" pitchFamily="2" charset="-79"/>
              </a:endParaRPr>
            </a:p>
          </p:txBody>
        </p:sp>
      </p:grpSp>
      <p:pic>
        <p:nvPicPr>
          <p:cNvPr id="15" name="Immagin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40" y="908720"/>
            <a:ext cx="4731026" cy="3572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78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3528" y="11663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Inizio del confronto</a:t>
            </a:r>
            <a:endParaRPr lang="it-IT" sz="2800" b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23528" y="1901731"/>
            <a:ext cx="88204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endParaRPr lang="it-IT" dirty="0" smtClean="0">
              <a:latin typeface="Futura Bk BT" panose="020B0502020204020303" pitchFamily="34" charset="0"/>
            </a:endParaRPr>
          </a:p>
          <a:p>
            <a:pPr fontAlgn="t"/>
            <a:r>
              <a:rPr lang="it-IT" b="1" dirty="0" smtClean="0">
                <a:latin typeface="Futura Bk BT" panose="020B0502020204020303" pitchFamily="34" charset="0"/>
              </a:rPr>
              <a:t>…… avvia </a:t>
            </a:r>
            <a:r>
              <a:rPr lang="it-IT" b="1" dirty="0">
                <a:latin typeface="Futura Bk BT" panose="020B0502020204020303" pitchFamily="34" charset="0"/>
              </a:rPr>
              <a:t>il confronto </a:t>
            </a:r>
            <a:r>
              <a:rPr lang="it-IT" b="1" dirty="0" smtClean="0">
                <a:latin typeface="Futura Bk BT" panose="020B0502020204020303" pitchFamily="34" charset="0"/>
              </a:rPr>
              <a:t>fra </a:t>
            </a:r>
            <a:r>
              <a:rPr lang="it-IT" b="1" dirty="0">
                <a:latin typeface="Futura Bk BT" panose="020B0502020204020303" pitchFamily="34" charset="0"/>
              </a:rPr>
              <a:t>gli attori del territorio </a:t>
            </a:r>
            <a:r>
              <a:rPr lang="it-IT" dirty="0">
                <a:latin typeface="Futura Bk BT" panose="020B0502020204020303" pitchFamily="34" charset="0"/>
              </a:rPr>
              <a:t>(istituzioni, imprese, centri di ricerca) che operano nel settore della </a:t>
            </a:r>
            <a:r>
              <a:rPr lang="it-IT" b="1" dirty="0" err="1">
                <a:latin typeface="Futura Bk BT" panose="020B0502020204020303" pitchFamily="34" charset="0"/>
              </a:rPr>
              <a:t>remediation</a:t>
            </a:r>
            <a:r>
              <a:rPr lang="it-IT" b="1" dirty="0">
                <a:latin typeface="Futura Bk BT" panose="020B0502020204020303" pitchFamily="34" charset="0"/>
              </a:rPr>
              <a:t> </a:t>
            </a:r>
            <a:r>
              <a:rPr lang="it-IT" b="1" dirty="0" smtClean="0">
                <a:latin typeface="Futura Bk BT" panose="020B0502020204020303" pitchFamily="34" charset="0"/>
              </a:rPr>
              <a:t>ambientale</a:t>
            </a:r>
            <a:r>
              <a:rPr lang="it-IT" dirty="0" smtClean="0">
                <a:latin typeface="Futura Bk BT" panose="020B0502020204020303" pitchFamily="34" charset="0"/>
              </a:rPr>
              <a:t>, </a:t>
            </a:r>
            <a:r>
              <a:rPr lang="it-IT" dirty="0">
                <a:latin typeface="Futura Bk BT" panose="020B0502020204020303" pitchFamily="34" charset="0"/>
              </a:rPr>
              <a:t>allo scopo di:</a:t>
            </a:r>
          </a:p>
          <a:p>
            <a:pPr lvl="1" fontAlgn="t"/>
            <a:r>
              <a:rPr lang="it-IT" dirty="0" smtClean="0">
                <a:latin typeface="Futura Bk BT" panose="020B0502020204020303" pitchFamily="34" charset="0"/>
              </a:rPr>
              <a:t>Costruire </a:t>
            </a:r>
            <a:r>
              <a:rPr lang="it-IT" dirty="0">
                <a:latin typeface="Futura Bk BT" panose="020B0502020204020303" pitchFamily="34" charset="0"/>
              </a:rPr>
              <a:t>un </a:t>
            </a:r>
            <a:r>
              <a:rPr lang="it-IT" b="1" dirty="0">
                <a:latin typeface="Futura Bk BT" panose="020B0502020204020303" pitchFamily="34" charset="0"/>
              </a:rPr>
              <a:t>stato dell’arte </a:t>
            </a:r>
            <a:r>
              <a:rPr lang="it-IT" dirty="0">
                <a:latin typeface="Futura Bk BT" panose="020B0502020204020303" pitchFamily="34" charset="0"/>
              </a:rPr>
              <a:t>del settore sul piano tecnologico e normativo</a:t>
            </a:r>
          </a:p>
          <a:p>
            <a:pPr lvl="1" fontAlgn="t"/>
            <a:r>
              <a:rPr lang="it-IT" dirty="0" smtClean="0">
                <a:latin typeface="Futura Bk BT" panose="020B0502020204020303" pitchFamily="34" charset="0"/>
              </a:rPr>
              <a:t>Favorire </a:t>
            </a:r>
            <a:r>
              <a:rPr lang="it-IT" dirty="0">
                <a:latin typeface="Futura Bk BT" panose="020B0502020204020303" pitchFamily="34" charset="0"/>
              </a:rPr>
              <a:t>l’</a:t>
            </a:r>
            <a:r>
              <a:rPr lang="it-IT" b="1" dirty="0">
                <a:latin typeface="Futura Bk BT" panose="020B0502020204020303" pitchFamily="34" charset="0"/>
              </a:rPr>
              <a:t>integrazione</a:t>
            </a:r>
            <a:r>
              <a:rPr lang="it-IT" dirty="0">
                <a:latin typeface="Futura Bk BT" panose="020B0502020204020303" pitchFamily="34" charset="0"/>
              </a:rPr>
              <a:t> di tecnologie sostenibili nel settore coniugando </a:t>
            </a:r>
            <a:r>
              <a:rPr lang="it-IT" b="1" dirty="0">
                <a:latin typeface="Futura Bk BT" panose="020B0502020204020303" pitchFamily="34" charset="0"/>
              </a:rPr>
              <a:t>innovazione</a:t>
            </a:r>
            <a:r>
              <a:rPr lang="it-IT" dirty="0">
                <a:latin typeface="Futura Bk BT" panose="020B0502020204020303" pitchFamily="34" charset="0"/>
              </a:rPr>
              <a:t> ed </a:t>
            </a:r>
            <a:r>
              <a:rPr lang="it-IT" b="1" dirty="0">
                <a:latin typeface="Futura Bk BT" panose="020B0502020204020303" pitchFamily="34" charset="0"/>
              </a:rPr>
              <a:t>ambiente</a:t>
            </a:r>
          </a:p>
          <a:p>
            <a:pPr lvl="1" fontAlgn="t"/>
            <a:r>
              <a:rPr lang="it-IT" dirty="0" smtClean="0">
                <a:latin typeface="Futura Bk BT" panose="020B0502020204020303" pitchFamily="34" charset="0"/>
              </a:rPr>
              <a:t>Formulare </a:t>
            </a:r>
            <a:r>
              <a:rPr lang="it-IT" b="1" dirty="0">
                <a:latin typeface="Futura Bk BT" panose="020B0502020204020303" pitchFamily="34" charset="0"/>
              </a:rPr>
              <a:t>proposte </a:t>
            </a:r>
            <a:r>
              <a:rPr lang="it-IT" b="1" dirty="0" smtClean="0">
                <a:latin typeface="Futura Bk BT" panose="020B0502020204020303" pitchFamily="34" charset="0"/>
              </a:rPr>
              <a:t>e strategie </a:t>
            </a:r>
            <a:r>
              <a:rPr lang="it-IT" dirty="0" smtClean="0">
                <a:latin typeface="Futura Bk BT" panose="020B0502020204020303" pitchFamily="34" charset="0"/>
              </a:rPr>
              <a:t>da sviluppare con la Regione Toscana</a:t>
            </a:r>
            <a:endParaRPr lang="it-IT" dirty="0">
              <a:latin typeface="Futura Bk BT" panose="020B0502020204020303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45948" y="2636912"/>
            <a:ext cx="659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000" b="1" dirty="0" smtClean="0">
                <a:solidFill>
                  <a:srgbClr val="019E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  <a:ea typeface="Adobe Gothic Std B" pitchFamily="34" charset="-128"/>
                <a:cs typeface="Aharoni" panose="02010803020104030203" pitchFamily="2" charset="-79"/>
                <a:sym typeface="Wingdings"/>
              </a:rPr>
              <a:t></a:t>
            </a:r>
            <a:endParaRPr lang="it-IT" sz="4000" b="1" dirty="0">
              <a:latin typeface="Futura Bk BT" panose="020B0502020204020303" pitchFamily="34" charset="0"/>
              <a:cs typeface="Aharoni" panose="02010803020104030203" pitchFamily="2" charset="-79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40016" y="2945109"/>
            <a:ext cx="659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000" b="1" dirty="0" smtClean="0">
                <a:solidFill>
                  <a:srgbClr val="019E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  <a:ea typeface="Adobe Gothic Std B" pitchFamily="34" charset="-128"/>
                <a:cs typeface="Aharoni" panose="02010803020104030203" pitchFamily="2" charset="-79"/>
                <a:sym typeface="Wingdings"/>
              </a:rPr>
              <a:t></a:t>
            </a:r>
            <a:endParaRPr lang="it-IT" sz="4000" b="1" dirty="0">
              <a:latin typeface="Futura Bk BT" panose="020B0502020204020303" pitchFamily="34" charset="0"/>
              <a:cs typeface="Aharoni" panose="02010803020104030203" pitchFamily="2" charset="-79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51520" y="3377157"/>
            <a:ext cx="659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000" b="1" dirty="0" smtClean="0">
                <a:solidFill>
                  <a:srgbClr val="019E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  <a:ea typeface="Adobe Gothic Std B" pitchFamily="34" charset="-128"/>
                <a:cs typeface="Aharoni" panose="02010803020104030203" pitchFamily="2" charset="-79"/>
                <a:sym typeface="Wingdings"/>
              </a:rPr>
              <a:t></a:t>
            </a:r>
            <a:endParaRPr lang="it-IT" sz="4000" b="1" dirty="0">
              <a:latin typeface="Futura Bk BT" panose="020B0502020204020303" pitchFamily="34" charset="0"/>
              <a:cs typeface="Aharoni" panose="02010803020104030203" pitchFamily="2" charset="-79"/>
            </a:endParaRPr>
          </a:p>
        </p:txBody>
      </p:sp>
      <p:pic>
        <p:nvPicPr>
          <p:cNvPr id="1031" name="Picture 7" descr="logo1-m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08" y="1029126"/>
            <a:ext cx="2073494" cy="630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Logo TANIA fals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894535"/>
            <a:ext cx="1661795" cy="859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logo R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464" y="994121"/>
            <a:ext cx="1663992" cy="63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" descr="logo1-m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79" y="4365104"/>
            <a:ext cx="2132673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9" descr="logo R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44" y="5093078"/>
            <a:ext cx="1851684" cy="712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8" descr="Logo TANIA fals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01" y="5783715"/>
            <a:ext cx="1450071" cy="75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ttangolo 10"/>
          <p:cNvSpPr/>
          <p:nvPr/>
        </p:nvSpPr>
        <p:spPr>
          <a:xfrm>
            <a:off x="2555776" y="4397623"/>
            <a:ext cx="6588527" cy="6155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it-IT" sz="1700" b="1" dirty="0" smtClean="0">
                <a:latin typeface="Futura Bk BT" panose="020B0502020204020303" pitchFamily="34" charset="0"/>
              </a:rPr>
              <a:t>- Linee di indirizzo strategico del DT Materiali</a:t>
            </a:r>
          </a:p>
          <a:p>
            <a:r>
              <a:rPr lang="it-IT" sz="1700" b="1" dirty="0" smtClean="0">
                <a:latin typeface="Futura Bk BT" panose="020B0502020204020303" pitchFamily="34" charset="0"/>
              </a:rPr>
              <a:t>- Progetti </a:t>
            </a:r>
            <a:r>
              <a:rPr lang="it-IT" sz="1700" b="1" dirty="0">
                <a:latin typeface="Futura Bk BT" panose="020B0502020204020303" pitchFamily="34" charset="0"/>
              </a:rPr>
              <a:t>di ricerca </a:t>
            </a:r>
            <a:r>
              <a:rPr lang="it-IT" sz="1700" b="1" dirty="0" smtClean="0">
                <a:latin typeface="Futura Bk BT" panose="020B0502020204020303" pitchFamily="34" charset="0"/>
              </a:rPr>
              <a:t>ed accordi B2B – R2B </a:t>
            </a:r>
            <a:endParaRPr lang="it-IT" sz="1700" b="1" dirty="0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169601" y="1844824"/>
            <a:ext cx="5868144" cy="338510"/>
          </a:xfrm>
          <a:prstGeom prst="rect">
            <a:avLst/>
          </a:prstGeom>
          <a:solidFill>
            <a:srgbClr val="3C8C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</a:rPr>
              <a:t>L’incontro di oggi ……</a:t>
            </a:r>
            <a:endParaRPr lang="it-IT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Bk BT" panose="020B0502020204020303" pitchFamily="34" charset="0"/>
            </a:endParaRPr>
          </a:p>
        </p:txBody>
      </p:sp>
      <p:sp>
        <p:nvSpPr>
          <p:cNvPr id="26" name="Rectangle 8"/>
          <p:cNvSpPr>
            <a:spLocks noChangeArrowheads="1"/>
          </p:cNvSpPr>
          <p:nvPr/>
        </p:nvSpPr>
        <p:spPr bwMode="auto">
          <a:xfrm>
            <a:off x="5004048" y="3933056"/>
            <a:ext cx="3806709" cy="3385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/>
            <a:r>
              <a:rPr lang="it-IT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</a:rPr>
              <a:t>…. e gli ambiti di sviluppo</a:t>
            </a:r>
            <a:endParaRPr lang="it-IT" sz="1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Bk BT" panose="020B0502020204020303" pitchFamily="34" charset="0"/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2555776" y="5117703"/>
            <a:ext cx="6588224" cy="615553"/>
          </a:xfrm>
          <a:prstGeom prst="rect">
            <a:avLst/>
          </a:prstGeom>
          <a:solidFill>
            <a:srgbClr val="FFDC6D"/>
          </a:solidFill>
        </p:spPr>
        <p:txBody>
          <a:bodyPr wrap="square">
            <a:spAutoFit/>
          </a:bodyPr>
          <a:lstStyle/>
          <a:p>
            <a:r>
              <a:rPr lang="it-IT" sz="1700" b="1" dirty="0" smtClean="0">
                <a:latin typeface="Futura Bk BT" panose="020B0502020204020303" pitchFamily="34" charset="0"/>
              </a:rPr>
              <a:t>- Osservatorio RIS3 (aggiornamento 2018 e post-2020)</a:t>
            </a:r>
          </a:p>
          <a:p>
            <a:r>
              <a:rPr lang="it-IT" sz="1700" b="1" dirty="0" smtClean="0">
                <a:latin typeface="Futura Bk BT" panose="020B0502020204020303" pitchFamily="34" charset="0"/>
              </a:rPr>
              <a:t>- Nuova strategia Industria 4.0</a:t>
            </a:r>
            <a:endParaRPr lang="it-IT" sz="1700" b="1" dirty="0"/>
          </a:p>
        </p:txBody>
      </p:sp>
      <p:sp>
        <p:nvSpPr>
          <p:cNvPr id="28" name="Rettangolo 27"/>
          <p:cNvSpPr/>
          <p:nvPr/>
        </p:nvSpPr>
        <p:spPr>
          <a:xfrm>
            <a:off x="2555775" y="5836333"/>
            <a:ext cx="6588527" cy="615553"/>
          </a:xfrm>
          <a:prstGeom prst="rect">
            <a:avLst/>
          </a:prstGeom>
          <a:solidFill>
            <a:srgbClr val="BAE18F"/>
          </a:solidFill>
        </p:spPr>
        <p:txBody>
          <a:bodyPr wrap="square">
            <a:spAutoFit/>
          </a:bodyPr>
          <a:lstStyle/>
          <a:p>
            <a:r>
              <a:rPr lang="it-IT" sz="1700" b="1" dirty="0" smtClean="0">
                <a:latin typeface="Futura Bk BT" panose="020B0502020204020303" pitchFamily="34" charset="0"/>
              </a:rPr>
              <a:t>- </a:t>
            </a:r>
            <a:r>
              <a:rPr lang="it-IT" sz="1700" b="1" dirty="0" err="1" smtClean="0">
                <a:latin typeface="Futura Bk BT" panose="020B0502020204020303" pitchFamily="34" charset="0"/>
              </a:rPr>
              <a:t>Stakeholders</a:t>
            </a:r>
            <a:r>
              <a:rPr lang="it-IT" sz="1700" b="1" dirty="0" smtClean="0">
                <a:latin typeface="Futura Bk BT" panose="020B0502020204020303" pitchFamily="34" charset="0"/>
              </a:rPr>
              <a:t> </a:t>
            </a:r>
            <a:r>
              <a:rPr lang="it-IT" sz="1700" b="1" dirty="0" err="1" smtClean="0">
                <a:latin typeface="Futura Bk BT" panose="020B0502020204020303" pitchFamily="34" charset="0"/>
              </a:rPr>
              <a:t>group</a:t>
            </a:r>
            <a:r>
              <a:rPr lang="it-IT" sz="1700" b="1" dirty="0" smtClean="0">
                <a:latin typeface="Futura Bk BT" panose="020B0502020204020303" pitchFamily="34" charset="0"/>
              </a:rPr>
              <a:t> regionale per migliorare le policy regionali</a:t>
            </a:r>
          </a:p>
          <a:p>
            <a:r>
              <a:rPr lang="it-IT" sz="1700" b="1" dirty="0" smtClean="0">
                <a:latin typeface="Futura Bk BT" panose="020B0502020204020303" pitchFamily="34" charset="0"/>
              </a:rPr>
              <a:t>- Network EU</a:t>
            </a:r>
            <a:endParaRPr lang="it-IT" sz="1700" b="1" dirty="0">
              <a:latin typeface="Futura Bk BT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24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logo1-m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35084"/>
            <a:ext cx="3086542" cy="937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 descr="logo R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86" y="4395517"/>
            <a:ext cx="2795080" cy="107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Logo TANIA fals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073" y="3506297"/>
            <a:ext cx="2344694" cy="1212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323528" y="11663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I temi del confronto</a:t>
            </a:r>
            <a:endParaRPr lang="it-IT" sz="2800" b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07504" y="795862"/>
            <a:ext cx="659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000" b="1" dirty="0" smtClean="0">
                <a:solidFill>
                  <a:srgbClr val="019E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  <a:ea typeface="Adobe Gothic Std B" pitchFamily="34" charset="-128"/>
                <a:cs typeface="Aharoni" panose="02010803020104030203" pitchFamily="2" charset="-79"/>
                <a:sym typeface="Wingdings"/>
              </a:rPr>
              <a:t></a:t>
            </a:r>
            <a:endParaRPr lang="it-IT" sz="4000" b="1" dirty="0">
              <a:latin typeface="Futura Bk BT" panose="020B0502020204020303" pitchFamily="34" charset="0"/>
              <a:cs typeface="Aharoni" panose="02010803020104030203" pitchFamily="2" charset="-79"/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686457" y="939878"/>
            <a:ext cx="8457543" cy="688922"/>
            <a:chOff x="4507412" y="1606931"/>
            <a:chExt cx="3741527" cy="688922"/>
          </a:xfrm>
        </p:grpSpPr>
        <p:sp>
          <p:nvSpPr>
            <p:cNvPr id="8" name="Rettangolo 7"/>
            <p:cNvSpPr/>
            <p:nvPr/>
          </p:nvSpPr>
          <p:spPr>
            <a:xfrm>
              <a:off x="4507412" y="1606931"/>
              <a:ext cx="3741527" cy="68892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Rettangolo 8"/>
            <p:cNvSpPr/>
            <p:nvPr/>
          </p:nvSpPr>
          <p:spPr>
            <a:xfrm>
              <a:off x="4507412" y="1606931"/>
              <a:ext cx="3741527" cy="6889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800" b="1" u="sng" kern="1200" dirty="0" smtClean="0">
                  <a:latin typeface="Futura Bk BT" panose="020B0502020204020303" pitchFamily="34" charset="0"/>
                </a:rPr>
                <a:t>Contesto territoriale</a:t>
              </a:r>
              <a:r>
                <a:rPr lang="it-IT" sz="1800" kern="1200" dirty="0" smtClean="0">
                  <a:latin typeface="Futura Bk BT" panose="020B0502020204020303" pitchFamily="34" charset="0"/>
                </a:rPr>
                <a:t>: numero e dimensione aree contaminate (SISBON?), tipologia di contaminazione, tecniche e tecnologie di </a:t>
              </a:r>
              <a:r>
                <a:rPr lang="it-IT" sz="1800" kern="1200" dirty="0" err="1" smtClean="0">
                  <a:latin typeface="Futura Bk BT" panose="020B0502020204020303" pitchFamily="34" charset="0"/>
                </a:rPr>
                <a:t>remediation</a:t>
              </a:r>
              <a:r>
                <a:rPr lang="it-IT" sz="1800" kern="1200" dirty="0" smtClean="0">
                  <a:latin typeface="Futura Bk BT" panose="020B0502020204020303" pitchFamily="34" charset="0"/>
                </a:rPr>
                <a:t> in uso </a:t>
              </a:r>
              <a:endParaRPr lang="it-IT" sz="1800" kern="1200" dirty="0">
                <a:latin typeface="Futura Bk BT" panose="020B0502020204020303" pitchFamily="34" charset="0"/>
              </a:endParaRPr>
            </a:p>
          </p:txBody>
        </p:sp>
      </p:grpSp>
      <p:sp>
        <p:nvSpPr>
          <p:cNvPr id="10" name="Rettangolo 9"/>
          <p:cNvSpPr/>
          <p:nvPr/>
        </p:nvSpPr>
        <p:spPr>
          <a:xfrm>
            <a:off x="3294112" y="2452046"/>
            <a:ext cx="4725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000" b="1" dirty="0" smtClean="0">
                <a:solidFill>
                  <a:srgbClr val="019E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  <a:ea typeface="Adobe Gothic Std B" pitchFamily="34" charset="-128"/>
                <a:cs typeface="Aharoni" panose="02010803020104030203" pitchFamily="2" charset="-79"/>
                <a:sym typeface="Wingdings"/>
              </a:rPr>
              <a:t></a:t>
            </a:r>
            <a:endParaRPr lang="it-IT" sz="4000" b="1" dirty="0">
              <a:latin typeface="Futura Bk BT" panose="020B0502020204020303" pitchFamily="34" charset="0"/>
              <a:cs typeface="Aharoni" panose="02010803020104030203" pitchFamily="2" charset="-79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3766679" y="2596062"/>
            <a:ext cx="5377322" cy="688922"/>
            <a:chOff x="4507412" y="1606931"/>
            <a:chExt cx="3741527" cy="688922"/>
          </a:xfrm>
        </p:grpSpPr>
        <p:sp>
          <p:nvSpPr>
            <p:cNvPr id="12" name="Rettangolo 11"/>
            <p:cNvSpPr/>
            <p:nvPr/>
          </p:nvSpPr>
          <p:spPr>
            <a:xfrm>
              <a:off x="4507412" y="1606931"/>
              <a:ext cx="3741527" cy="68892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ttangolo 12"/>
            <p:cNvSpPr/>
            <p:nvPr/>
          </p:nvSpPr>
          <p:spPr>
            <a:xfrm>
              <a:off x="4507412" y="1606931"/>
              <a:ext cx="3741527" cy="6889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800" b="1" u="sng" kern="1200" dirty="0" err="1" smtClean="0">
                  <a:latin typeface="Futura Bk BT" panose="020B0502020204020303" pitchFamily="34" charset="0"/>
                </a:rPr>
                <a:t>Stakeholders</a:t>
              </a:r>
              <a:r>
                <a:rPr lang="it-IT" sz="1800" b="1" u="sng" kern="1200" dirty="0" smtClean="0">
                  <a:latin typeface="Futura Bk BT" panose="020B0502020204020303" pitchFamily="34" charset="0"/>
                </a:rPr>
                <a:t> di riferimento</a:t>
              </a:r>
              <a:r>
                <a:rPr lang="it-IT" b="1" u="sng" dirty="0">
                  <a:latin typeface="Futura Bk BT" panose="020B0502020204020303" pitchFamily="34" charset="0"/>
                </a:rPr>
                <a:t> </a:t>
              </a:r>
              <a:r>
                <a:rPr lang="it-IT" b="1" u="sng" dirty="0" smtClean="0">
                  <a:latin typeface="Futura Bk BT" panose="020B0502020204020303" pitchFamily="34" charset="0"/>
                </a:rPr>
                <a:t>e loro ruolo</a:t>
              </a:r>
              <a:r>
                <a:rPr lang="it-IT" dirty="0" smtClean="0">
                  <a:latin typeface="Futura Bk BT" panose="020B0502020204020303" pitchFamily="34" charset="0"/>
                </a:rPr>
                <a:t>: enti ed istituzioni, centri di ricerca ed analisi, imprese, altri</a:t>
              </a:r>
              <a:endParaRPr lang="it-IT" sz="1800" kern="1200" dirty="0">
                <a:latin typeface="Futura Bk BT" panose="020B0502020204020303" pitchFamily="34" charset="0"/>
              </a:endParaRPr>
            </a:p>
          </p:txBody>
        </p:sp>
      </p:grpSp>
      <p:sp>
        <p:nvSpPr>
          <p:cNvPr id="14" name="Rettangolo 13"/>
          <p:cNvSpPr/>
          <p:nvPr/>
        </p:nvSpPr>
        <p:spPr>
          <a:xfrm>
            <a:off x="808649" y="1553173"/>
            <a:ext cx="3826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000" b="1" dirty="0" smtClean="0">
                <a:solidFill>
                  <a:srgbClr val="019E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  <a:ea typeface="Adobe Gothic Std B" pitchFamily="34" charset="-128"/>
                <a:cs typeface="Aharoni" panose="02010803020104030203" pitchFamily="2" charset="-79"/>
                <a:sym typeface="Wingdings"/>
              </a:rPr>
              <a:t></a:t>
            </a:r>
            <a:endParaRPr lang="it-IT" sz="4000" b="1" dirty="0">
              <a:latin typeface="Futura Bk BT" panose="020B0502020204020303" pitchFamily="34" charset="0"/>
              <a:cs typeface="Aharoni" panose="02010803020104030203" pitchFamily="2" charset="-79"/>
            </a:endParaRPr>
          </a:p>
        </p:txBody>
      </p:sp>
      <p:grpSp>
        <p:nvGrpSpPr>
          <p:cNvPr id="15" name="Gruppo 14"/>
          <p:cNvGrpSpPr/>
          <p:nvPr/>
        </p:nvGrpSpPr>
        <p:grpSpPr>
          <a:xfrm>
            <a:off x="1379437" y="1659958"/>
            <a:ext cx="7945091" cy="688922"/>
            <a:chOff x="4507412" y="1606931"/>
            <a:chExt cx="3741527" cy="688922"/>
          </a:xfrm>
        </p:grpSpPr>
        <p:sp>
          <p:nvSpPr>
            <p:cNvPr id="16" name="Rettangolo 15"/>
            <p:cNvSpPr/>
            <p:nvPr/>
          </p:nvSpPr>
          <p:spPr>
            <a:xfrm>
              <a:off x="4507412" y="1606931"/>
              <a:ext cx="3741527" cy="68892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ettangolo 16"/>
            <p:cNvSpPr/>
            <p:nvPr/>
          </p:nvSpPr>
          <p:spPr>
            <a:xfrm>
              <a:off x="4507412" y="1606931"/>
              <a:ext cx="3741527" cy="6889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800" b="1" u="sng" kern="1200" dirty="0" smtClean="0">
                  <a:latin typeface="Futura Bk BT" panose="020B0502020204020303" pitchFamily="34" charset="0"/>
                </a:rPr>
                <a:t>Contesto normativo</a:t>
              </a:r>
              <a:r>
                <a:rPr lang="it-IT" dirty="0" smtClean="0">
                  <a:latin typeface="Futura Bk BT" panose="020B0502020204020303" pitchFamily="34" charset="0"/>
                </a:rPr>
                <a:t>: policy Europee, nazionali e regionali di riferimento e loro analisi SWOT (punti di forza e debolezza, opportunità, rischi)</a:t>
              </a:r>
              <a:endParaRPr lang="it-IT" sz="1800" kern="1200" dirty="0">
                <a:latin typeface="Futura Bk BT" panose="020B0502020204020303" pitchFamily="34" charset="0"/>
              </a:endParaRPr>
            </a:p>
          </p:txBody>
        </p:sp>
      </p:grpSp>
      <p:grpSp>
        <p:nvGrpSpPr>
          <p:cNvPr id="19" name="Gruppo 18"/>
          <p:cNvGrpSpPr/>
          <p:nvPr/>
        </p:nvGrpSpPr>
        <p:grpSpPr>
          <a:xfrm>
            <a:off x="4041330" y="3429000"/>
            <a:ext cx="4907095" cy="2226960"/>
            <a:chOff x="4507412" y="1569686"/>
            <a:chExt cx="3741527" cy="1073062"/>
          </a:xfrm>
          <a:solidFill>
            <a:srgbClr val="FFDC6D"/>
          </a:solidFill>
        </p:grpSpPr>
        <p:sp>
          <p:nvSpPr>
            <p:cNvPr id="20" name="Rettangolo 19"/>
            <p:cNvSpPr/>
            <p:nvPr/>
          </p:nvSpPr>
          <p:spPr>
            <a:xfrm>
              <a:off x="4507412" y="1606931"/>
              <a:ext cx="3741527" cy="688922"/>
            </a:xfrm>
            <a:prstGeom prst="rect">
              <a:avLst/>
            </a:prstGeom>
            <a:grp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Rettangolo 20"/>
            <p:cNvSpPr/>
            <p:nvPr/>
          </p:nvSpPr>
          <p:spPr>
            <a:xfrm>
              <a:off x="4507412" y="1569686"/>
              <a:ext cx="3741527" cy="107306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92D05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800" b="1" u="sng" kern="1200" dirty="0" smtClean="0">
                  <a:latin typeface="Futura Bk BT" panose="020B0502020204020303" pitchFamily="34" charset="0"/>
                </a:rPr>
                <a:t>Soluzioni tecnologiche innovative</a:t>
              </a:r>
              <a:r>
                <a:rPr lang="it-IT" dirty="0" smtClean="0">
                  <a:latin typeface="Futura Bk BT" panose="020B0502020204020303" pitchFamily="34" charset="0"/>
                </a:rPr>
                <a:t>: </a:t>
              </a:r>
            </a:p>
            <a:p>
              <a:pPr marL="285750" lvl="0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it-IT" dirty="0" smtClean="0">
                  <a:latin typeface="Futura Bk BT" panose="020B0502020204020303" pitchFamily="34" charset="0"/>
                </a:rPr>
                <a:t>Livello di </a:t>
              </a:r>
              <a:r>
                <a:rPr lang="it-IT" b="1" dirty="0" smtClean="0">
                  <a:latin typeface="Futura Bk BT" panose="020B0502020204020303" pitchFamily="34" charset="0"/>
                </a:rPr>
                <a:t>conoscenza e consapevolezza</a:t>
              </a:r>
              <a:r>
                <a:rPr lang="it-IT" dirty="0" smtClean="0">
                  <a:latin typeface="Futura Bk BT" panose="020B0502020204020303" pitchFamily="34" charset="0"/>
                </a:rPr>
                <a:t>, </a:t>
              </a:r>
            </a:p>
            <a:p>
              <a:pPr marL="285750" lvl="0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it-IT" b="1" dirty="0" smtClean="0">
                  <a:latin typeface="Futura Bk BT" panose="020B0502020204020303" pitchFamily="34" charset="0"/>
                </a:rPr>
                <a:t>Vincoli e criticità </a:t>
              </a:r>
              <a:r>
                <a:rPr lang="it-IT" dirty="0" smtClean="0">
                  <a:latin typeface="Futura Bk BT" panose="020B0502020204020303" pitchFamily="34" charset="0"/>
                </a:rPr>
                <a:t>che regolano l’introduzione di nuove soluzioni e procedimenti in ambito di </a:t>
              </a:r>
              <a:r>
                <a:rPr lang="it-IT" dirty="0" err="1" smtClean="0">
                  <a:latin typeface="Futura Bk BT" panose="020B0502020204020303" pitchFamily="34" charset="0"/>
                </a:rPr>
                <a:t>remediation</a:t>
              </a:r>
              <a:r>
                <a:rPr lang="it-IT" dirty="0" smtClean="0">
                  <a:latin typeface="Futura Bk BT" panose="020B0502020204020303" pitchFamily="34" charset="0"/>
                </a:rPr>
                <a:t> ambientale</a:t>
              </a:r>
            </a:p>
            <a:p>
              <a:pPr marL="285750" lvl="0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it-IT" b="1" dirty="0">
                  <a:latin typeface="Futura Bk BT" panose="020B0502020204020303" pitchFamily="34" charset="0"/>
                </a:rPr>
                <a:t>P</a:t>
              </a:r>
              <a:r>
                <a:rPr lang="it-IT" b="1" dirty="0" smtClean="0">
                  <a:latin typeface="Futura Bk BT" panose="020B0502020204020303" pitchFamily="34" charset="0"/>
                </a:rPr>
                <a:t>roblemi e soluzioni tecniche</a:t>
              </a:r>
              <a:endParaRPr lang="it-IT" sz="1800" b="1" kern="1200" dirty="0">
                <a:latin typeface="Futura Bk BT" panose="020B0502020204020303" pitchFamily="34" charset="0"/>
              </a:endParaRPr>
            </a:p>
          </p:txBody>
        </p:sp>
      </p:grpSp>
      <p:sp>
        <p:nvSpPr>
          <p:cNvPr id="18" name="Rettangolo 17"/>
          <p:cNvSpPr/>
          <p:nvPr/>
        </p:nvSpPr>
        <p:spPr>
          <a:xfrm>
            <a:off x="3707904" y="3041084"/>
            <a:ext cx="3826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6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  <a:ea typeface="Adobe Gothic Std B" pitchFamily="34" charset="-128"/>
                <a:cs typeface="Aharoni" panose="02010803020104030203" pitchFamily="2" charset="-79"/>
                <a:sym typeface="Wingdings"/>
              </a:rPr>
              <a:t></a:t>
            </a:r>
            <a:endParaRPr lang="it-IT" sz="6600" b="1" dirty="0">
              <a:solidFill>
                <a:srgbClr val="FFC000"/>
              </a:solidFill>
              <a:latin typeface="Futura Bk BT" panose="020B0502020204020303" pitchFamily="34" charset="0"/>
              <a:cs typeface="Aharoni" panose="02010803020104030203" pitchFamily="2" charset="-79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107504" y="5620398"/>
            <a:ext cx="659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000" b="1" dirty="0" smtClean="0">
                <a:solidFill>
                  <a:srgbClr val="019E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  <a:ea typeface="Adobe Gothic Std B" pitchFamily="34" charset="-128"/>
                <a:cs typeface="Aharoni" panose="02010803020104030203" pitchFamily="2" charset="-79"/>
                <a:sym typeface="Wingdings"/>
              </a:rPr>
              <a:t></a:t>
            </a:r>
            <a:endParaRPr lang="it-IT" sz="4000" b="1" dirty="0">
              <a:latin typeface="Futura Bk BT" panose="020B0502020204020303" pitchFamily="34" charset="0"/>
              <a:cs typeface="Aharoni" panose="02010803020104030203" pitchFamily="2" charset="-79"/>
            </a:endParaRPr>
          </a:p>
        </p:txBody>
      </p:sp>
      <p:grpSp>
        <p:nvGrpSpPr>
          <p:cNvPr id="23" name="Gruppo 22"/>
          <p:cNvGrpSpPr/>
          <p:nvPr/>
        </p:nvGrpSpPr>
        <p:grpSpPr>
          <a:xfrm>
            <a:off x="686457" y="5764414"/>
            <a:ext cx="8457543" cy="688922"/>
            <a:chOff x="4507412" y="1606931"/>
            <a:chExt cx="3741527" cy="688922"/>
          </a:xfrm>
        </p:grpSpPr>
        <p:sp>
          <p:nvSpPr>
            <p:cNvPr id="24" name="Rettangolo 23"/>
            <p:cNvSpPr/>
            <p:nvPr/>
          </p:nvSpPr>
          <p:spPr>
            <a:xfrm>
              <a:off x="4507412" y="1606931"/>
              <a:ext cx="3741527" cy="68892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ettangolo 24"/>
            <p:cNvSpPr/>
            <p:nvPr/>
          </p:nvSpPr>
          <p:spPr>
            <a:xfrm>
              <a:off x="4507412" y="1606931"/>
              <a:ext cx="3741527" cy="6889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800" b="1" u="sng" kern="1200" dirty="0" smtClean="0">
                  <a:latin typeface="Futura Bk BT" panose="020B0502020204020303" pitchFamily="34" charset="0"/>
                </a:rPr>
                <a:t>Sfide</a:t>
              </a:r>
              <a:r>
                <a:rPr lang="it-IT" sz="1800" kern="1200" dirty="0" smtClean="0">
                  <a:latin typeface="Futura Bk BT" panose="020B0502020204020303" pitchFamily="34" charset="0"/>
                </a:rPr>
                <a:t>: strategie e soluzioni di policy atte a facilitare l’introduzione e l’integrazione di soluzioni eco-compatibili e eco-sostenibili di (nano)</a:t>
              </a:r>
              <a:r>
                <a:rPr lang="it-IT" sz="1800" kern="1200" dirty="0" err="1" smtClean="0">
                  <a:latin typeface="Futura Bk BT" panose="020B0502020204020303" pitchFamily="34" charset="0"/>
                </a:rPr>
                <a:t>remediation</a:t>
              </a:r>
              <a:r>
                <a:rPr lang="it-IT" sz="1800" kern="1200" dirty="0" smtClean="0">
                  <a:latin typeface="Futura Bk BT" panose="020B0502020204020303" pitchFamily="34" charset="0"/>
                </a:rPr>
                <a:t> ambientale </a:t>
              </a:r>
              <a:endParaRPr lang="it-IT" sz="1800" kern="1200" dirty="0">
                <a:latin typeface="Futura Bk BT" panose="020B05020202040203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704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444453"/>
            <a:ext cx="2809611" cy="1531335"/>
          </a:xfrm>
          <a:prstGeom prst="rect">
            <a:avLst/>
          </a:prstGeom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5496" y="3616077"/>
            <a:ext cx="9073008" cy="893043"/>
          </a:xfrm>
          <a:prstGeom prst="rect">
            <a:avLst/>
          </a:prstGeom>
          <a:solidFill>
            <a:srgbClr val="3C8C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it-IT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</a:rPr>
              <a:t>Tecnologie innovative di </a:t>
            </a:r>
            <a:r>
              <a:rPr lang="it-IT" sz="2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</a:rPr>
              <a:t>remediation</a:t>
            </a:r>
            <a:r>
              <a:rPr lang="it-IT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</a:rPr>
              <a:t> ambientale e </a:t>
            </a:r>
            <a:endParaRPr lang="it-IT" sz="2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Bk BT" panose="020B0502020204020303" pitchFamily="34" charset="0"/>
            </a:endParaRPr>
          </a:p>
          <a:p>
            <a:pPr algn="ctr"/>
            <a:r>
              <a:rPr lang="it-IT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</a:rPr>
              <a:t>strategie per </a:t>
            </a:r>
            <a:r>
              <a:rPr lang="it-IT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 BT" panose="020B0502020204020303" pitchFamily="34" charset="0"/>
              </a:rPr>
              <a:t>le prossime politiche regionali</a:t>
            </a:r>
            <a:endParaRPr lang="it-IT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Bk BT" panose="020B0502020204020303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969" y="5896439"/>
            <a:ext cx="7118424" cy="961561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124" y="260648"/>
            <a:ext cx="2684517" cy="2812352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324" y="41665"/>
            <a:ext cx="1750274" cy="863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331" y="2636912"/>
            <a:ext cx="2819173" cy="859504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3590761" y="4942909"/>
            <a:ext cx="5109925" cy="646331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latin typeface="Futura Bk BT" panose="020B0502020204020303" pitchFamily="34" charset="0"/>
              </a:rPr>
              <a:t>I° REGIONAL STAKEHOLDERS GROUP MEETING</a:t>
            </a:r>
          </a:p>
          <a:p>
            <a:pPr algn="ctr"/>
            <a:r>
              <a:rPr lang="it-IT" b="1" dirty="0" smtClean="0">
                <a:latin typeface="Futura Bk BT" panose="020B0502020204020303" pitchFamily="34" charset="0"/>
              </a:rPr>
              <a:t>Firenze – 6th April 2017</a:t>
            </a:r>
            <a:endParaRPr lang="it-IT" b="1" dirty="0">
              <a:latin typeface="Futura Bk BT" panose="020B0502020204020303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35496" y="4642655"/>
            <a:ext cx="9073008" cy="1253784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5386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3528" y="11663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Le «sfide» di TANIA</a:t>
            </a:r>
            <a:endParaRPr lang="it-IT" sz="2800" b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0" y="98072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atin typeface="Futura Bk BT" panose="020B0502020204020303" pitchFamily="34" charset="0"/>
              </a:rPr>
              <a:t>Sin dalla sua proposizione </a:t>
            </a:r>
            <a:r>
              <a:rPr lang="it-IT" b="1" dirty="0" smtClean="0">
                <a:latin typeface="Futura Bk BT" panose="020B0502020204020303" pitchFamily="34" charset="0"/>
              </a:rPr>
              <a:t>TANIA ha identificato </a:t>
            </a:r>
            <a:r>
              <a:rPr lang="it-IT" dirty="0" smtClean="0">
                <a:latin typeface="Futura Bk BT" panose="020B0502020204020303" pitchFamily="34" charset="0"/>
              </a:rPr>
              <a:t>5 possibili  </a:t>
            </a:r>
            <a:r>
              <a:rPr lang="it-IT" b="1" dirty="0" smtClean="0">
                <a:latin typeface="Futura Bk BT" panose="020B0502020204020303" pitchFamily="34" charset="0"/>
              </a:rPr>
              <a:t>sfide</a:t>
            </a:r>
            <a:r>
              <a:rPr lang="it-IT" dirty="0" smtClean="0">
                <a:latin typeface="Futura Bk BT" panose="020B0502020204020303" pitchFamily="34" charset="0"/>
              </a:rPr>
              <a:t> allo </a:t>
            </a:r>
            <a:r>
              <a:rPr lang="it-IT" dirty="0">
                <a:latin typeface="Futura Bk BT" panose="020B0502020204020303" pitchFamily="34" charset="0"/>
              </a:rPr>
              <a:t>scopo di supportare l’applicazione e la conoscenza di soluzioni innovative nel settore: </a:t>
            </a:r>
            <a:endParaRPr lang="it-IT" u="sng" dirty="0">
              <a:latin typeface="Futura Bk BT" panose="020B0502020204020303" pitchFamily="34" charset="0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928405"/>
              </p:ext>
            </p:extLst>
          </p:nvPr>
        </p:nvGraphicFramePr>
        <p:xfrm>
          <a:off x="199662" y="1772816"/>
          <a:ext cx="8568952" cy="47722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0332"/>
                <a:gridCol w="6958620"/>
              </a:tblGrid>
              <a:tr h="106741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  <a:latin typeface="Futura Bk BT" panose="020B0502020204020303" pitchFamily="34" charset="0"/>
                        </a:rPr>
                        <a:t>Challenge 1</a:t>
                      </a:r>
                      <a:endParaRPr lang="it-IT" sz="1700" dirty="0">
                        <a:solidFill>
                          <a:schemeClr val="bg1"/>
                        </a:solidFill>
                        <a:effectLst/>
                        <a:latin typeface="Futura Bk BT" panose="020B05020202040203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Futura Bk BT" panose="020B0502020204020303" pitchFamily="34" charset="0"/>
                        </a:rPr>
                        <a:t>Necessità di </a:t>
                      </a:r>
                      <a:r>
                        <a:rPr lang="it-IT" sz="1700" b="1" dirty="0">
                          <a:solidFill>
                            <a:schemeClr val="tx1"/>
                          </a:solidFill>
                          <a:effectLst/>
                          <a:latin typeface="Futura Bk BT" panose="020B0502020204020303" pitchFamily="34" charset="0"/>
                        </a:rPr>
                        <a:t>finanziamenti pubblici per Ricerca e Innovazione </a:t>
                      </a:r>
                      <a:r>
                        <a:rPr lang="it-IT" sz="1700" b="0" dirty="0" smtClean="0">
                          <a:solidFill>
                            <a:schemeClr val="tx1"/>
                          </a:solidFill>
                          <a:effectLst/>
                          <a:latin typeface="Futura Bk BT" panose="020B0502020204020303" pitchFamily="34" charset="0"/>
                        </a:rPr>
                        <a:t>per</a:t>
                      </a:r>
                      <a:r>
                        <a:rPr lang="it-IT" sz="1700" b="0" baseline="0" dirty="0" smtClean="0">
                          <a:solidFill>
                            <a:schemeClr val="tx1"/>
                          </a:solidFill>
                          <a:effectLst/>
                          <a:latin typeface="Futura Bk BT" panose="020B0502020204020303" pitchFamily="34" charset="0"/>
                        </a:rPr>
                        <a:t> lo </a:t>
                      </a:r>
                      <a:r>
                        <a:rPr lang="it-IT" sz="1700" b="1" dirty="0" smtClean="0">
                          <a:solidFill>
                            <a:schemeClr val="tx1"/>
                          </a:solidFill>
                          <a:effectLst/>
                          <a:latin typeface="Futura Bk BT" panose="020B0502020204020303" pitchFamily="34" charset="0"/>
                        </a:rPr>
                        <a:t>studio</a:t>
                      </a:r>
                      <a:r>
                        <a:rPr lang="it-IT" sz="1700" b="1" dirty="0">
                          <a:solidFill>
                            <a:schemeClr val="tx1"/>
                          </a:solidFill>
                          <a:effectLst/>
                          <a:latin typeface="Futura Bk BT" panose="020B0502020204020303" pitchFamily="34" charset="0"/>
                        </a:rPr>
                        <a:t>, identificazione e produzione di prodotti e soluzioni </a:t>
                      </a: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Futura Bk BT" panose="020B0502020204020303" pitchFamily="34" charset="0"/>
                        </a:rPr>
                        <a:t>tecnologiche eco compatibili e sostenibili per il trattamento e la bonifica di acque e suoli </a:t>
                      </a:r>
                      <a:r>
                        <a:rPr lang="it-IT" sz="1700" b="0" dirty="0" smtClean="0">
                          <a:solidFill>
                            <a:schemeClr val="tx1"/>
                          </a:solidFill>
                          <a:effectLst/>
                          <a:latin typeface="Futura Bk BT" panose="020B0502020204020303" pitchFamily="34" charset="0"/>
                        </a:rPr>
                        <a:t>inquinati</a:t>
                      </a:r>
                      <a:endParaRPr lang="it-IT" sz="1700" b="0" dirty="0">
                        <a:solidFill>
                          <a:schemeClr val="tx1"/>
                        </a:solidFill>
                        <a:effectLst/>
                        <a:latin typeface="Futura Bk BT" panose="020B05020202040203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B8E08C"/>
                    </a:solidFill>
                  </a:tcPr>
                </a:tc>
              </a:tr>
              <a:tr h="1334266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  <a:latin typeface="Futura Bk BT" panose="020B0502020204020303" pitchFamily="34" charset="0"/>
                        </a:rPr>
                        <a:t>Challenge 2</a:t>
                      </a:r>
                      <a:endParaRPr lang="it-IT" sz="1700" dirty="0">
                        <a:solidFill>
                          <a:schemeClr val="bg1"/>
                        </a:solidFill>
                        <a:effectLst/>
                        <a:latin typeface="Futura Bk BT" panose="020B05020202040203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700" b="0" dirty="0">
                          <a:effectLst/>
                          <a:latin typeface="Futura Bk BT" panose="020B0502020204020303" pitchFamily="34" charset="0"/>
                        </a:rPr>
                        <a:t>Necessità di una </a:t>
                      </a:r>
                      <a:r>
                        <a:rPr lang="it-IT" sz="1700" b="1" dirty="0">
                          <a:effectLst/>
                          <a:latin typeface="Futura Bk BT" panose="020B0502020204020303" pitchFamily="34" charset="0"/>
                        </a:rPr>
                        <a:t>metodologia standardizzata </a:t>
                      </a:r>
                      <a:r>
                        <a:rPr lang="it-IT" sz="1700" b="0" dirty="0">
                          <a:effectLst/>
                          <a:latin typeface="Futura Bk BT" panose="020B0502020204020303" pitchFamily="34" charset="0"/>
                        </a:rPr>
                        <a:t>allo scopo di </a:t>
                      </a:r>
                      <a:r>
                        <a:rPr lang="it-IT" sz="1700" b="1" dirty="0">
                          <a:effectLst/>
                          <a:latin typeface="Futura Bk BT" panose="020B0502020204020303" pitchFamily="34" charset="0"/>
                        </a:rPr>
                        <a:t>valutare l’efficacia, la sostenibilità economica, la sicurezza</a:t>
                      </a:r>
                      <a:r>
                        <a:rPr lang="it-IT" sz="1700" b="0" dirty="0">
                          <a:effectLst/>
                          <a:latin typeface="Futura Bk BT" panose="020B0502020204020303" pitchFamily="34" charset="0"/>
                        </a:rPr>
                        <a:t> e l’impatto ambientale di tali soluzioni basate su materiali avanzati, nel contesto delle regolamentazioni (es: </a:t>
                      </a:r>
                      <a:r>
                        <a:rPr lang="it-IT" sz="1700" b="0" dirty="0" smtClean="0">
                          <a:effectLst/>
                          <a:latin typeface="Futura Bk BT" panose="020B0502020204020303" pitchFamily="34" charset="0"/>
                        </a:rPr>
                        <a:t>REACH), </a:t>
                      </a:r>
                      <a:r>
                        <a:rPr lang="it-IT" sz="1700" b="0" dirty="0">
                          <a:effectLst/>
                          <a:latin typeface="Futura Bk BT" panose="020B0502020204020303" pitchFamily="34" charset="0"/>
                        </a:rPr>
                        <a:t>normative e strategie (e.g. EU </a:t>
                      </a:r>
                      <a:r>
                        <a:rPr lang="it-IT" sz="1700" b="0" dirty="0" err="1">
                          <a:effectLst/>
                          <a:latin typeface="Futura Bk BT" panose="020B0502020204020303" pitchFamily="34" charset="0"/>
                        </a:rPr>
                        <a:t>Soil</a:t>
                      </a:r>
                      <a:r>
                        <a:rPr lang="it-IT" sz="1700" b="0" dirty="0">
                          <a:effectLst/>
                          <a:latin typeface="Futura Bk BT" panose="020B0502020204020303" pitchFamily="34" charset="0"/>
                        </a:rPr>
                        <a:t> </a:t>
                      </a:r>
                      <a:r>
                        <a:rPr lang="it-IT" sz="1700" b="0" dirty="0" err="1">
                          <a:effectLst/>
                          <a:latin typeface="Futura Bk BT" panose="020B0502020204020303" pitchFamily="34" charset="0"/>
                        </a:rPr>
                        <a:t>Thematic</a:t>
                      </a:r>
                      <a:r>
                        <a:rPr lang="it-IT" sz="1700" b="0" dirty="0">
                          <a:effectLst/>
                          <a:latin typeface="Futura Bk BT" panose="020B0502020204020303" pitchFamily="34" charset="0"/>
                        </a:rPr>
                        <a:t> </a:t>
                      </a:r>
                      <a:r>
                        <a:rPr lang="it-IT" sz="1700" b="0" dirty="0" err="1">
                          <a:effectLst/>
                          <a:latin typeface="Futura Bk BT" panose="020B0502020204020303" pitchFamily="34" charset="0"/>
                        </a:rPr>
                        <a:t>Strategy</a:t>
                      </a:r>
                      <a:r>
                        <a:rPr lang="it-IT" sz="1700" b="0" dirty="0">
                          <a:effectLst/>
                          <a:latin typeface="Futura Bk BT" panose="020B0502020204020303" pitchFamily="34" charset="0"/>
                        </a:rPr>
                        <a:t>) nazionali ed EU vigenti</a:t>
                      </a:r>
                      <a:endParaRPr lang="it-IT" sz="1700" b="0" dirty="0">
                        <a:effectLst/>
                        <a:latin typeface="Futura Bk BT" panose="020B05020202040203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80056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  <a:latin typeface="Futura Bk BT" panose="020B0502020204020303" pitchFamily="34" charset="0"/>
                        </a:rPr>
                        <a:t>Challenge 3</a:t>
                      </a:r>
                      <a:endParaRPr lang="it-IT" sz="1700" dirty="0">
                        <a:solidFill>
                          <a:schemeClr val="bg1"/>
                        </a:solidFill>
                        <a:effectLst/>
                        <a:latin typeface="Futura Bk BT" panose="020B05020202040203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700" b="0" dirty="0">
                          <a:effectLst/>
                          <a:latin typeface="Futura Bk BT" panose="020B0502020204020303" pitchFamily="34" charset="0"/>
                        </a:rPr>
                        <a:t>Supporto alla </a:t>
                      </a:r>
                      <a:r>
                        <a:rPr lang="it-IT" sz="1700" b="0" dirty="0" err="1">
                          <a:effectLst/>
                          <a:latin typeface="Futura Bk BT" panose="020B0502020204020303" pitchFamily="34" charset="0"/>
                        </a:rPr>
                        <a:t>brevettazione</a:t>
                      </a:r>
                      <a:r>
                        <a:rPr lang="it-IT" sz="1700" b="0" dirty="0">
                          <a:effectLst/>
                          <a:latin typeface="Futura Bk BT" panose="020B0502020204020303" pitchFamily="34" charset="0"/>
                        </a:rPr>
                        <a:t> e ad </a:t>
                      </a:r>
                      <a:r>
                        <a:rPr lang="it-IT" sz="1700" b="1" dirty="0">
                          <a:effectLst/>
                          <a:latin typeface="Futura Bk BT" panose="020B0502020204020303" pitchFamily="34" charset="0"/>
                        </a:rPr>
                        <a:t>applicazioni pilota dimostrative </a:t>
                      </a:r>
                      <a:r>
                        <a:rPr lang="it-IT" sz="1700" b="0" dirty="0">
                          <a:effectLst/>
                          <a:latin typeface="Futura Bk BT" panose="020B0502020204020303" pitchFamily="34" charset="0"/>
                        </a:rPr>
                        <a:t>delle soluzioni tecnologiche innovative sviluppate secondo i principi </a:t>
                      </a:r>
                      <a:r>
                        <a:rPr lang="it-IT" sz="1700" b="0" dirty="0" err="1">
                          <a:effectLst/>
                          <a:latin typeface="Futura Bk BT" panose="020B0502020204020303" pitchFamily="34" charset="0"/>
                        </a:rPr>
                        <a:t>safety</a:t>
                      </a:r>
                      <a:r>
                        <a:rPr lang="it-IT" sz="1700" b="0" dirty="0">
                          <a:effectLst/>
                          <a:latin typeface="Futura Bk BT" panose="020B0502020204020303" pitchFamily="34" charset="0"/>
                        </a:rPr>
                        <a:t>-by-design</a:t>
                      </a:r>
                      <a:endParaRPr lang="it-IT" sz="1700" b="0" dirty="0">
                        <a:effectLst/>
                        <a:latin typeface="Futura Bk BT" panose="020B05020202040203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B8E08C"/>
                    </a:solidFill>
                  </a:tcPr>
                </a:tc>
              </a:tr>
              <a:tr h="533706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  <a:latin typeface="Futura Bk BT" panose="020B0502020204020303" pitchFamily="34" charset="0"/>
                        </a:rPr>
                        <a:t>Challenge 4</a:t>
                      </a:r>
                      <a:endParaRPr lang="it-IT" sz="1700" dirty="0">
                        <a:solidFill>
                          <a:schemeClr val="bg1"/>
                        </a:solidFill>
                        <a:effectLst/>
                        <a:latin typeface="Futura Bk BT" panose="020B05020202040203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700" b="1" dirty="0" smtClean="0">
                          <a:effectLst/>
                          <a:latin typeface="Futura Bk BT" panose="020B0502020204020303" pitchFamily="34" charset="0"/>
                        </a:rPr>
                        <a:t>Incentivi </a:t>
                      </a:r>
                      <a:r>
                        <a:rPr lang="it-IT" sz="1700" b="1" dirty="0">
                          <a:effectLst/>
                          <a:latin typeface="Futura Bk BT" panose="020B0502020204020303" pitchFamily="34" charset="0"/>
                        </a:rPr>
                        <a:t>alle applicazioni in situ </a:t>
                      </a:r>
                      <a:r>
                        <a:rPr lang="it-IT" sz="1700" b="0" dirty="0">
                          <a:effectLst/>
                          <a:latin typeface="Futura Bk BT" panose="020B0502020204020303" pitchFamily="34" charset="0"/>
                        </a:rPr>
                        <a:t>delle soluzioni tecnologiche innovative per la </a:t>
                      </a:r>
                      <a:r>
                        <a:rPr lang="it-IT" sz="1700" b="0" dirty="0" err="1">
                          <a:effectLst/>
                          <a:latin typeface="Futura Bk BT" panose="020B0502020204020303" pitchFamily="34" charset="0"/>
                        </a:rPr>
                        <a:t>remediation</a:t>
                      </a:r>
                      <a:r>
                        <a:rPr lang="it-IT" sz="1700" b="0" dirty="0">
                          <a:effectLst/>
                          <a:latin typeface="Futura Bk BT" panose="020B0502020204020303" pitchFamily="34" charset="0"/>
                        </a:rPr>
                        <a:t> ambientale di acque e suolo</a:t>
                      </a:r>
                      <a:endParaRPr lang="it-IT" sz="1700" b="0" dirty="0">
                        <a:effectLst/>
                        <a:latin typeface="Futura Bk BT" panose="020B05020202040203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80056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  <a:latin typeface="Futura Bk BT" panose="020B0502020204020303" pitchFamily="34" charset="0"/>
                        </a:rPr>
                        <a:t>Challenge 5</a:t>
                      </a:r>
                      <a:endParaRPr lang="it-IT" sz="1700" dirty="0">
                        <a:solidFill>
                          <a:schemeClr val="bg1"/>
                        </a:solidFill>
                        <a:effectLst/>
                        <a:latin typeface="Futura Bk BT" panose="020B05020202040203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700" b="0" dirty="0">
                          <a:effectLst/>
                          <a:latin typeface="Futura Bk BT" panose="020B0502020204020303" pitchFamily="34" charset="0"/>
                        </a:rPr>
                        <a:t>Supporto e finanziamenti finalizzati ad </a:t>
                      </a:r>
                      <a:r>
                        <a:rPr lang="it-IT" sz="1700" b="1" dirty="0">
                          <a:effectLst/>
                          <a:latin typeface="Futura Bk BT" panose="020B0502020204020303" pitchFamily="34" charset="0"/>
                        </a:rPr>
                        <a:t>accrescere la conoscenza e la consapevolezza delle soluzioni tecnologiche </a:t>
                      </a:r>
                      <a:r>
                        <a:rPr lang="it-IT" sz="1700" b="0" dirty="0">
                          <a:effectLst/>
                          <a:latin typeface="Futura Bk BT" panose="020B0502020204020303" pitchFamily="34" charset="0"/>
                        </a:rPr>
                        <a:t>innovative di (nano)</a:t>
                      </a:r>
                      <a:r>
                        <a:rPr lang="it-IT" sz="1700" b="0" dirty="0" err="1">
                          <a:effectLst/>
                          <a:latin typeface="Futura Bk BT" panose="020B0502020204020303" pitchFamily="34" charset="0"/>
                        </a:rPr>
                        <a:t>remediation</a:t>
                      </a:r>
                      <a:r>
                        <a:rPr lang="it-IT" sz="1700" b="0" dirty="0">
                          <a:effectLst/>
                          <a:latin typeface="Futura Bk BT" panose="020B0502020204020303" pitchFamily="34" charset="0"/>
                        </a:rPr>
                        <a:t> ed i potenziali benefici in termini economici ed ambientali</a:t>
                      </a:r>
                      <a:endParaRPr lang="it-IT" sz="1700" b="0" dirty="0">
                        <a:effectLst/>
                        <a:latin typeface="Futura Bk BT" panose="020B05020202040203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B8E08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898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21511</TotalTime>
  <Words>713</Words>
  <Application>Microsoft Office PowerPoint</Application>
  <PresentationFormat>Presentazione su schermo (4:3)</PresentationFormat>
  <Paragraphs>80</Paragraphs>
  <Slides>8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Sandra Masoni</dc:creator>
  <cp:lastModifiedBy>Lorenzo Sabatini</cp:lastModifiedBy>
  <cp:revision>385</cp:revision>
  <dcterms:created xsi:type="dcterms:W3CDTF">2013-02-14T11:10:43Z</dcterms:created>
  <dcterms:modified xsi:type="dcterms:W3CDTF">2017-04-06T16:59:40Z</dcterms:modified>
</cp:coreProperties>
</file>