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61" r:id="rId2"/>
    <p:sldId id="257" r:id="rId3"/>
    <p:sldId id="279" r:id="rId4"/>
    <p:sldId id="281" r:id="rId5"/>
    <p:sldId id="282" r:id="rId6"/>
    <p:sldId id="284" r:id="rId7"/>
    <p:sldId id="285" r:id="rId8"/>
    <p:sldId id="280" r:id="rId9"/>
    <p:sldId id="286" r:id="rId10"/>
    <p:sldId id="283" r:id="rId11"/>
    <p:sldId id="287" r:id="rId12"/>
    <p:sldId id="271" r:id="rId13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8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65" autoAdjust="0"/>
    <p:restoredTop sz="94660"/>
  </p:normalViewPr>
  <p:slideViewPr>
    <p:cSldViewPr snapToGrid="0" snapToObjects="1">
      <p:cViewPr>
        <p:scale>
          <a:sx n="70" d="100"/>
          <a:sy n="70" d="100"/>
        </p:scale>
        <p:origin x="-17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-3822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petroselli\Dropbox\Advaced%20Catalysis%20&amp;%20Materials%20Labs\Adsorbent%20sponges\Andrea%20Fiorati\Assorbimento%20metalli\Acqua%20ASW\riassunto%20assorbimento%20metalli%20-%20ASW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Confronto</a:t>
            </a:r>
            <a:r>
              <a:rPr lang="it-IT" baseline="0"/>
              <a:t> tra diversi materiali assorbenti a 150 ppm di contaminate</a:t>
            </a:r>
            <a:endParaRPr lang="it-IT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'Confronto tra materiali'!$A$1</c:f>
              <c:strCache>
                <c:ptCount val="1"/>
                <c:pt idx="0">
                  <c:v>Cd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'Confronto tra materiali'!$C$3:$C$7</c:f>
                <c:numCache>
                  <c:formatCode>Standard</c:formatCode>
                  <c:ptCount val="5"/>
                  <c:pt idx="0">
                    <c:v>12393.591753297174</c:v>
                  </c:pt>
                  <c:pt idx="1">
                    <c:v>5875.8641088308577</c:v>
                  </c:pt>
                  <c:pt idx="2">
                    <c:v>8971.009426689423</c:v>
                  </c:pt>
                  <c:pt idx="3">
                    <c:v>5144.0927244941631</c:v>
                  </c:pt>
                  <c:pt idx="4">
                    <c:v>6380.6804973247336</c:v>
                  </c:pt>
                </c:numCache>
              </c:numRef>
            </c:plus>
            <c:minus>
              <c:numRef>
                <c:f>'Confronto tra materiali'!$C$3:$C$7</c:f>
                <c:numCache>
                  <c:formatCode>Standard</c:formatCode>
                  <c:ptCount val="5"/>
                  <c:pt idx="0">
                    <c:v>12393.591753297174</c:v>
                  </c:pt>
                  <c:pt idx="1">
                    <c:v>5875.8641088308577</c:v>
                  </c:pt>
                  <c:pt idx="2">
                    <c:v>8971.009426689423</c:v>
                  </c:pt>
                  <c:pt idx="3">
                    <c:v>5144.0927244941631</c:v>
                  </c:pt>
                  <c:pt idx="4">
                    <c:v>6380.6804973247336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'Confronto tra materiali'!$A$3:$A$7</c:f>
              <c:strCache>
                <c:ptCount val="5"/>
                <c:pt idx="0">
                  <c:v>AF-3 polvere MilliQ</c:v>
                </c:pt>
                <c:pt idx="1">
                  <c:v>AF-3 intera MilliQ</c:v>
                </c:pt>
                <c:pt idx="2">
                  <c:v>AF-3 polvere (ASW)</c:v>
                </c:pt>
                <c:pt idx="3">
                  <c:v>AF-16A polvere (ASW)</c:v>
                </c:pt>
                <c:pt idx="4">
                  <c:v>AF-16C polvere (ASW)</c:v>
                </c:pt>
              </c:strCache>
            </c:strRef>
          </c:cat>
          <c:val>
            <c:numRef>
              <c:f>'Confronto tra materiali'!$B$3:$B$7</c:f>
              <c:numCache>
                <c:formatCode>Standard</c:formatCode>
                <c:ptCount val="5"/>
                <c:pt idx="0">
                  <c:v>77574.480622481322</c:v>
                </c:pt>
                <c:pt idx="1">
                  <c:v>36997.688327965203</c:v>
                </c:pt>
                <c:pt idx="2">
                  <c:v>84242.290527936842</c:v>
                </c:pt>
                <c:pt idx="3">
                  <c:v>84686.891807379609</c:v>
                </c:pt>
                <c:pt idx="4">
                  <c:v>69260.227817745807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FF2-4048-821D-238484F76FC5}"/>
            </c:ext>
          </c:extLst>
        </c:ser>
        <c:ser>
          <c:idx val="1"/>
          <c:order val="1"/>
          <c:tx>
            <c:strRef>
              <c:f>'Confronto tra materiali'!$A$9</c:f>
              <c:strCache>
                <c:ptCount val="1"/>
                <c:pt idx="0">
                  <c:v>Zn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'Confronto tra materiali'!$C$11:$C$15</c:f>
                <c:numCache>
                  <c:formatCode>Standard</c:formatCode>
                  <c:ptCount val="5"/>
                  <c:pt idx="0">
                    <c:v>2234.0036701872473</c:v>
                  </c:pt>
                  <c:pt idx="1">
                    <c:v>8260.8920948740088</c:v>
                  </c:pt>
                  <c:pt idx="2">
                    <c:v>19182.230960243531</c:v>
                  </c:pt>
                  <c:pt idx="3">
                    <c:v>9817.2074113965355</c:v>
                  </c:pt>
                  <c:pt idx="4">
                    <c:v>11937.769328095159</c:v>
                  </c:pt>
                </c:numCache>
              </c:numRef>
            </c:plus>
            <c:minus>
              <c:numRef>
                <c:f>'Confronto tra materiali'!$C$11:$C$15</c:f>
                <c:numCache>
                  <c:formatCode>Standard</c:formatCode>
                  <c:ptCount val="5"/>
                  <c:pt idx="0">
                    <c:v>2234.0036701872473</c:v>
                  </c:pt>
                  <c:pt idx="1">
                    <c:v>8260.8920948740088</c:v>
                  </c:pt>
                  <c:pt idx="2">
                    <c:v>19182.230960243531</c:v>
                  </c:pt>
                  <c:pt idx="3">
                    <c:v>9817.2074113965355</c:v>
                  </c:pt>
                  <c:pt idx="4">
                    <c:v>11937.769328095159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'Confronto tra materiali'!$A$3:$A$7</c:f>
              <c:strCache>
                <c:ptCount val="5"/>
                <c:pt idx="0">
                  <c:v>AF-3 polvere MilliQ</c:v>
                </c:pt>
                <c:pt idx="1">
                  <c:v>AF-3 intera MilliQ</c:v>
                </c:pt>
                <c:pt idx="2">
                  <c:v>AF-3 polvere (ASW)</c:v>
                </c:pt>
                <c:pt idx="3">
                  <c:v>AF-16A polvere (ASW)</c:v>
                </c:pt>
                <c:pt idx="4">
                  <c:v>AF-16C polvere (ASW)</c:v>
                </c:pt>
              </c:strCache>
            </c:strRef>
          </c:cat>
          <c:val>
            <c:numRef>
              <c:f>'Confronto tra materiali'!$B$11:$B$15</c:f>
              <c:numCache>
                <c:formatCode>Standard</c:formatCode>
                <c:ptCount val="5"/>
                <c:pt idx="0">
                  <c:v>101021.49732620319</c:v>
                </c:pt>
                <c:pt idx="1">
                  <c:v>74420.99762982114</c:v>
                </c:pt>
                <c:pt idx="2">
                  <c:v>124630.06207476492</c:v>
                </c:pt>
                <c:pt idx="3">
                  <c:v>134236.71310629518</c:v>
                </c:pt>
                <c:pt idx="4">
                  <c:v>134670.57913883627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FF2-4048-821D-238484F76FC5}"/>
            </c:ext>
          </c:extLst>
        </c:ser>
        <c:ser>
          <c:idx val="2"/>
          <c:order val="2"/>
          <c:tx>
            <c:strRef>
              <c:f>'Confronto tra materiali'!$A$17</c:f>
              <c:strCache>
                <c:ptCount val="1"/>
                <c:pt idx="0">
                  <c:v>Cu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'Confronto tra materiali'!$C$19:$C$23</c:f>
                <c:numCache>
                  <c:formatCode>Standard</c:formatCode>
                  <c:ptCount val="5"/>
                  <c:pt idx="0">
                    <c:v>3388.4472204819253</c:v>
                  </c:pt>
                  <c:pt idx="1">
                    <c:v>2745.0002205637097</c:v>
                  </c:pt>
                  <c:pt idx="2">
                    <c:v>11221.353453922235</c:v>
                  </c:pt>
                  <c:pt idx="3">
                    <c:v>6350.098113129352</c:v>
                  </c:pt>
                  <c:pt idx="4">
                    <c:v>6494.5623006243586</c:v>
                  </c:pt>
                </c:numCache>
              </c:numRef>
            </c:plus>
            <c:minus>
              <c:numRef>
                <c:f>'Confronto tra materiali'!$C$19:$C$23</c:f>
                <c:numCache>
                  <c:formatCode>Standard</c:formatCode>
                  <c:ptCount val="5"/>
                  <c:pt idx="0">
                    <c:v>3388.4472204819253</c:v>
                  </c:pt>
                  <c:pt idx="1">
                    <c:v>2745.0002205637097</c:v>
                  </c:pt>
                  <c:pt idx="2">
                    <c:v>11221.353453922235</c:v>
                  </c:pt>
                  <c:pt idx="3">
                    <c:v>6350.098113129352</c:v>
                  </c:pt>
                  <c:pt idx="4">
                    <c:v>6494.5623006243586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'Confronto tra materiali'!$A$3:$A$7</c:f>
              <c:strCache>
                <c:ptCount val="5"/>
                <c:pt idx="0">
                  <c:v>AF-3 polvere MilliQ</c:v>
                </c:pt>
                <c:pt idx="1">
                  <c:v>AF-3 intera MilliQ</c:v>
                </c:pt>
                <c:pt idx="2">
                  <c:v>AF-3 polvere (ASW)</c:v>
                </c:pt>
                <c:pt idx="3">
                  <c:v>AF-16A polvere (ASW)</c:v>
                </c:pt>
                <c:pt idx="4">
                  <c:v>AF-16C polvere (ASW)</c:v>
                </c:pt>
              </c:strCache>
            </c:strRef>
          </c:cat>
          <c:val>
            <c:numRef>
              <c:f>'Confronto tra materiali'!$B$19:$B$23</c:f>
              <c:numCache>
                <c:formatCode>Standard</c:formatCode>
                <c:ptCount val="5"/>
                <c:pt idx="0">
                  <c:v>83563.362428348075</c:v>
                </c:pt>
                <c:pt idx="1">
                  <c:v>32924.218590287281</c:v>
                </c:pt>
                <c:pt idx="2">
                  <c:v>194303.11831806033</c:v>
                </c:pt>
                <c:pt idx="3">
                  <c:v>206375.93040171801</c:v>
                </c:pt>
                <c:pt idx="4">
                  <c:v>194644.87937062935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FF2-4048-821D-238484F76FC5}"/>
            </c:ext>
          </c:extLst>
        </c:ser>
        <c:ser>
          <c:idx val="3"/>
          <c:order val="3"/>
          <c:tx>
            <c:v>Pb</c:v>
          </c:tx>
          <c:invertIfNegative val="0"/>
          <c:errBars>
            <c:errBarType val="both"/>
            <c:errValType val="cust"/>
            <c:noEndCap val="0"/>
            <c:plus>
              <c:numRef>
                <c:f>'Confronto tra materiali'!$C$27:$C$31</c:f>
                <c:numCache>
                  <c:formatCode>Standard</c:formatCode>
                  <c:ptCount val="5"/>
                  <c:pt idx="0">
                    <c:v>9013.6082902467424</c:v>
                  </c:pt>
                  <c:pt idx="1">
                    <c:v>548.25987129720215</c:v>
                  </c:pt>
                  <c:pt idx="2">
                    <c:v>15694.008332512212</c:v>
                  </c:pt>
                  <c:pt idx="3">
                    <c:v>17265.395763184923</c:v>
                  </c:pt>
                  <c:pt idx="4">
                    <c:v>5356.2611884277958</c:v>
                  </c:pt>
                </c:numCache>
              </c:numRef>
            </c:plus>
            <c:minus>
              <c:numRef>
                <c:f>'Confronto tra materiali'!$C$27:$C$31</c:f>
                <c:numCache>
                  <c:formatCode>Standard</c:formatCode>
                  <c:ptCount val="5"/>
                  <c:pt idx="0">
                    <c:v>9013.6082902467424</c:v>
                  </c:pt>
                  <c:pt idx="1">
                    <c:v>548.25987129720215</c:v>
                  </c:pt>
                  <c:pt idx="2">
                    <c:v>15694.008332512212</c:v>
                  </c:pt>
                  <c:pt idx="3">
                    <c:v>17265.395763184923</c:v>
                  </c:pt>
                  <c:pt idx="4">
                    <c:v>5356.2611884277958</c:v>
                  </c:pt>
                </c:numCache>
              </c:numRef>
            </c:minus>
          </c:errBars>
          <c:cat>
            <c:strRef>
              <c:f>'Confronto tra materiali'!$A$3:$A$7</c:f>
              <c:strCache>
                <c:ptCount val="5"/>
                <c:pt idx="0">
                  <c:v>AF-3 polvere MilliQ</c:v>
                </c:pt>
                <c:pt idx="1">
                  <c:v>AF-3 intera MilliQ</c:v>
                </c:pt>
                <c:pt idx="2">
                  <c:v>AF-3 polvere (ASW)</c:v>
                </c:pt>
                <c:pt idx="3">
                  <c:v>AF-16A polvere (ASW)</c:v>
                </c:pt>
                <c:pt idx="4">
                  <c:v>AF-16C polvere (ASW)</c:v>
                </c:pt>
              </c:strCache>
            </c:strRef>
          </c:cat>
          <c:val>
            <c:numRef>
              <c:f>'Confronto tra materiali'!$B$27:$B$31</c:f>
              <c:numCache>
                <c:formatCode>0</c:formatCode>
                <c:ptCount val="5"/>
                <c:pt idx="0">
                  <c:v>159226.27222423806</c:v>
                </c:pt>
                <c:pt idx="1">
                  <c:v>69229.480055435459</c:v>
                </c:pt>
                <c:pt idx="2">
                  <c:v>194904.8498617592</c:v>
                </c:pt>
                <c:pt idx="3">
                  <c:v>210192.19508151422</c:v>
                </c:pt>
                <c:pt idx="4">
                  <c:v>215029.67892807606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3826944"/>
        <c:axId val="103828480"/>
      </c:barChart>
      <c:catAx>
        <c:axId val="103826944"/>
        <c:scaling>
          <c:orientation val="minMax"/>
        </c:scaling>
        <c:delete val="0"/>
        <c:axPos val="b"/>
        <c:numFmt formatCode="Standard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03828480"/>
        <c:crosses val="autoZero"/>
        <c:auto val="1"/>
        <c:lblAlgn val="ctr"/>
        <c:lblOffset val="100"/>
        <c:noMultiLvlLbl val="0"/>
      </c:catAx>
      <c:valAx>
        <c:axId val="103828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mg</a:t>
                </a:r>
                <a:r>
                  <a:rPr lang="it-IT" baseline="0"/>
                  <a:t> di metallo assorbiti / g di matrice</a:t>
                </a:r>
                <a:endParaRPr lang="it-IT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Standard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03826944"/>
        <c:crosses val="autoZero"/>
        <c:crossBetween val="between"/>
        <c:dispUnits>
          <c:builtInUnit val="thousands"/>
        </c:dispUnits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9AF8EC-558A-405C-B437-E5C91BC08CEB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56C591-B693-4F64-9C8E-5CC6C2A1785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054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Rettangolo 167"/>
          <p:cNvSpPr/>
          <p:nvPr userDrawn="1"/>
        </p:nvSpPr>
        <p:spPr>
          <a:xfrm>
            <a:off x="0" y="3832224"/>
            <a:ext cx="9144000" cy="3025775"/>
          </a:xfrm>
          <a:prstGeom prst="rect">
            <a:avLst/>
          </a:prstGeom>
          <a:solidFill>
            <a:srgbClr val="728FA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69" name="Gruppo 168"/>
          <p:cNvGrpSpPr/>
          <p:nvPr userDrawn="1"/>
        </p:nvGrpSpPr>
        <p:grpSpPr>
          <a:xfrm>
            <a:off x="48007" y="3816351"/>
            <a:ext cx="9036647" cy="180000"/>
            <a:chOff x="1218340" y="275867"/>
            <a:chExt cx="17715122" cy="567843"/>
          </a:xfrm>
        </p:grpSpPr>
        <p:cxnSp>
          <p:nvCxnSpPr>
            <p:cNvPr id="170" name="Connettore 1 169"/>
            <p:cNvCxnSpPr/>
            <p:nvPr userDrawn="1"/>
          </p:nvCxnSpPr>
          <p:spPr>
            <a:xfrm>
              <a:off x="121834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Connettore 1 170"/>
            <p:cNvCxnSpPr/>
            <p:nvPr userDrawn="1"/>
          </p:nvCxnSpPr>
          <p:spPr>
            <a:xfrm>
              <a:off x="136720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Connettore 1 171"/>
            <p:cNvCxnSpPr/>
            <p:nvPr userDrawn="1"/>
          </p:nvCxnSpPr>
          <p:spPr>
            <a:xfrm>
              <a:off x="151607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Connettore 1 172"/>
            <p:cNvCxnSpPr/>
            <p:nvPr userDrawn="1"/>
          </p:nvCxnSpPr>
          <p:spPr>
            <a:xfrm>
              <a:off x="166494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Connettore 1 173"/>
            <p:cNvCxnSpPr/>
            <p:nvPr userDrawn="1"/>
          </p:nvCxnSpPr>
          <p:spPr>
            <a:xfrm>
              <a:off x="181380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Connettore 1 174"/>
            <p:cNvCxnSpPr/>
            <p:nvPr userDrawn="1"/>
          </p:nvCxnSpPr>
          <p:spPr>
            <a:xfrm>
              <a:off x="196267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Connettore 1 175"/>
            <p:cNvCxnSpPr/>
            <p:nvPr userDrawn="1"/>
          </p:nvCxnSpPr>
          <p:spPr>
            <a:xfrm>
              <a:off x="211154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Connettore 1 176"/>
            <p:cNvCxnSpPr/>
            <p:nvPr userDrawn="1"/>
          </p:nvCxnSpPr>
          <p:spPr>
            <a:xfrm>
              <a:off x="226040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Connettore 1 177"/>
            <p:cNvCxnSpPr/>
            <p:nvPr userDrawn="1"/>
          </p:nvCxnSpPr>
          <p:spPr>
            <a:xfrm>
              <a:off x="240927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Connettore 1 178"/>
            <p:cNvCxnSpPr/>
            <p:nvPr userDrawn="1"/>
          </p:nvCxnSpPr>
          <p:spPr>
            <a:xfrm>
              <a:off x="255814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Connettore 1 179"/>
            <p:cNvCxnSpPr/>
            <p:nvPr userDrawn="1"/>
          </p:nvCxnSpPr>
          <p:spPr>
            <a:xfrm>
              <a:off x="270701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Connettore 1 180"/>
            <p:cNvCxnSpPr/>
            <p:nvPr userDrawn="1"/>
          </p:nvCxnSpPr>
          <p:spPr>
            <a:xfrm>
              <a:off x="285587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onnettore 1 181"/>
            <p:cNvCxnSpPr/>
            <p:nvPr userDrawn="1"/>
          </p:nvCxnSpPr>
          <p:spPr>
            <a:xfrm>
              <a:off x="300474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Connettore 1 182"/>
            <p:cNvCxnSpPr/>
            <p:nvPr userDrawn="1"/>
          </p:nvCxnSpPr>
          <p:spPr>
            <a:xfrm>
              <a:off x="315361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Connettore 1 183"/>
            <p:cNvCxnSpPr/>
            <p:nvPr userDrawn="1"/>
          </p:nvCxnSpPr>
          <p:spPr>
            <a:xfrm>
              <a:off x="330247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Connettore 1 184"/>
            <p:cNvCxnSpPr/>
            <p:nvPr userDrawn="1"/>
          </p:nvCxnSpPr>
          <p:spPr>
            <a:xfrm>
              <a:off x="345134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Connettore 1 185"/>
            <p:cNvCxnSpPr/>
            <p:nvPr userDrawn="1"/>
          </p:nvCxnSpPr>
          <p:spPr>
            <a:xfrm>
              <a:off x="360021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Connettore 1 186"/>
            <p:cNvCxnSpPr/>
            <p:nvPr userDrawn="1"/>
          </p:nvCxnSpPr>
          <p:spPr>
            <a:xfrm>
              <a:off x="374907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Connettore 1 187"/>
            <p:cNvCxnSpPr/>
            <p:nvPr userDrawn="1"/>
          </p:nvCxnSpPr>
          <p:spPr>
            <a:xfrm>
              <a:off x="389794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Connettore 1 188"/>
            <p:cNvCxnSpPr/>
            <p:nvPr userDrawn="1"/>
          </p:nvCxnSpPr>
          <p:spPr>
            <a:xfrm>
              <a:off x="404681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Connettore 1 189"/>
            <p:cNvCxnSpPr/>
            <p:nvPr userDrawn="1"/>
          </p:nvCxnSpPr>
          <p:spPr>
            <a:xfrm>
              <a:off x="419568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Connettore 1 190"/>
            <p:cNvCxnSpPr/>
            <p:nvPr userDrawn="1"/>
          </p:nvCxnSpPr>
          <p:spPr>
            <a:xfrm>
              <a:off x="434454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Connettore 1 191"/>
            <p:cNvCxnSpPr/>
            <p:nvPr userDrawn="1"/>
          </p:nvCxnSpPr>
          <p:spPr>
            <a:xfrm>
              <a:off x="449341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Connettore 1 192"/>
            <p:cNvCxnSpPr/>
            <p:nvPr userDrawn="1"/>
          </p:nvCxnSpPr>
          <p:spPr>
            <a:xfrm>
              <a:off x="464228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Connettore 1 193"/>
            <p:cNvCxnSpPr/>
            <p:nvPr userDrawn="1"/>
          </p:nvCxnSpPr>
          <p:spPr>
            <a:xfrm>
              <a:off x="479114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Connettore 1 194"/>
            <p:cNvCxnSpPr/>
            <p:nvPr userDrawn="1"/>
          </p:nvCxnSpPr>
          <p:spPr>
            <a:xfrm>
              <a:off x="494001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Connettore 1 195"/>
            <p:cNvCxnSpPr/>
            <p:nvPr userDrawn="1"/>
          </p:nvCxnSpPr>
          <p:spPr>
            <a:xfrm>
              <a:off x="508888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Connettore 1 196"/>
            <p:cNvCxnSpPr/>
            <p:nvPr userDrawn="1"/>
          </p:nvCxnSpPr>
          <p:spPr>
            <a:xfrm>
              <a:off x="523774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Connettore 1 197"/>
            <p:cNvCxnSpPr/>
            <p:nvPr userDrawn="1"/>
          </p:nvCxnSpPr>
          <p:spPr>
            <a:xfrm>
              <a:off x="538661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Connettore 1 198"/>
            <p:cNvCxnSpPr/>
            <p:nvPr userDrawn="1"/>
          </p:nvCxnSpPr>
          <p:spPr>
            <a:xfrm>
              <a:off x="553548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Connettore 1 199"/>
            <p:cNvCxnSpPr/>
            <p:nvPr userDrawn="1"/>
          </p:nvCxnSpPr>
          <p:spPr>
            <a:xfrm>
              <a:off x="568435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Connettore 1 200"/>
            <p:cNvCxnSpPr/>
            <p:nvPr userDrawn="1"/>
          </p:nvCxnSpPr>
          <p:spPr>
            <a:xfrm>
              <a:off x="583321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Connettore 1 201"/>
            <p:cNvCxnSpPr/>
            <p:nvPr userDrawn="1"/>
          </p:nvCxnSpPr>
          <p:spPr>
            <a:xfrm>
              <a:off x="598208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Connettore 1 202"/>
            <p:cNvCxnSpPr/>
            <p:nvPr userDrawn="1"/>
          </p:nvCxnSpPr>
          <p:spPr>
            <a:xfrm>
              <a:off x="613095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Connettore 1 203"/>
            <p:cNvCxnSpPr/>
            <p:nvPr userDrawn="1"/>
          </p:nvCxnSpPr>
          <p:spPr>
            <a:xfrm>
              <a:off x="627981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Connettore 1 204"/>
            <p:cNvCxnSpPr/>
            <p:nvPr userDrawn="1"/>
          </p:nvCxnSpPr>
          <p:spPr>
            <a:xfrm>
              <a:off x="642868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Connettore 1 205"/>
            <p:cNvCxnSpPr/>
            <p:nvPr userDrawn="1"/>
          </p:nvCxnSpPr>
          <p:spPr>
            <a:xfrm>
              <a:off x="657755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Connettore 1 206"/>
            <p:cNvCxnSpPr/>
            <p:nvPr userDrawn="1"/>
          </p:nvCxnSpPr>
          <p:spPr>
            <a:xfrm>
              <a:off x="672641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Connettore 1 207"/>
            <p:cNvCxnSpPr/>
            <p:nvPr userDrawn="1"/>
          </p:nvCxnSpPr>
          <p:spPr>
            <a:xfrm>
              <a:off x="687528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Connettore 1 208"/>
            <p:cNvCxnSpPr/>
            <p:nvPr userDrawn="1"/>
          </p:nvCxnSpPr>
          <p:spPr>
            <a:xfrm>
              <a:off x="702415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Connettore 1 209"/>
            <p:cNvCxnSpPr/>
            <p:nvPr userDrawn="1"/>
          </p:nvCxnSpPr>
          <p:spPr>
            <a:xfrm>
              <a:off x="717302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Connettore 1 210"/>
            <p:cNvCxnSpPr/>
            <p:nvPr userDrawn="1"/>
          </p:nvCxnSpPr>
          <p:spPr>
            <a:xfrm>
              <a:off x="732188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Connettore 1 211"/>
            <p:cNvCxnSpPr/>
            <p:nvPr userDrawn="1"/>
          </p:nvCxnSpPr>
          <p:spPr>
            <a:xfrm>
              <a:off x="747075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Connettore 1 212"/>
            <p:cNvCxnSpPr/>
            <p:nvPr userDrawn="1"/>
          </p:nvCxnSpPr>
          <p:spPr>
            <a:xfrm>
              <a:off x="761962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Connettore 1 213"/>
            <p:cNvCxnSpPr/>
            <p:nvPr userDrawn="1"/>
          </p:nvCxnSpPr>
          <p:spPr>
            <a:xfrm>
              <a:off x="776848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Connettore 1 214"/>
            <p:cNvCxnSpPr/>
            <p:nvPr userDrawn="1"/>
          </p:nvCxnSpPr>
          <p:spPr>
            <a:xfrm>
              <a:off x="791735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Connettore 1 215"/>
            <p:cNvCxnSpPr/>
            <p:nvPr userDrawn="1"/>
          </p:nvCxnSpPr>
          <p:spPr>
            <a:xfrm>
              <a:off x="806622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Connettore 1 216"/>
            <p:cNvCxnSpPr/>
            <p:nvPr userDrawn="1"/>
          </p:nvCxnSpPr>
          <p:spPr>
            <a:xfrm>
              <a:off x="821508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Connettore 1 217"/>
            <p:cNvCxnSpPr/>
            <p:nvPr userDrawn="1"/>
          </p:nvCxnSpPr>
          <p:spPr>
            <a:xfrm>
              <a:off x="836395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Connettore 1 218"/>
            <p:cNvCxnSpPr/>
            <p:nvPr userDrawn="1"/>
          </p:nvCxnSpPr>
          <p:spPr>
            <a:xfrm>
              <a:off x="851282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Connettore 1 219"/>
            <p:cNvCxnSpPr/>
            <p:nvPr userDrawn="1"/>
          </p:nvCxnSpPr>
          <p:spPr>
            <a:xfrm>
              <a:off x="866169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Connettore 1 220"/>
            <p:cNvCxnSpPr/>
            <p:nvPr userDrawn="1"/>
          </p:nvCxnSpPr>
          <p:spPr>
            <a:xfrm>
              <a:off x="881055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Connettore 1 221"/>
            <p:cNvCxnSpPr/>
            <p:nvPr userDrawn="1"/>
          </p:nvCxnSpPr>
          <p:spPr>
            <a:xfrm>
              <a:off x="895942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Connettore 1 222"/>
            <p:cNvCxnSpPr/>
            <p:nvPr userDrawn="1"/>
          </p:nvCxnSpPr>
          <p:spPr>
            <a:xfrm>
              <a:off x="910829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Connettore 1 223"/>
            <p:cNvCxnSpPr/>
            <p:nvPr userDrawn="1"/>
          </p:nvCxnSpPr>
          <p:spPr>
            <a:xfrm>
              <a:off x="925715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Connettore 1 224"/>
            <p:cNvCxnSpPr/>
            <p:nvPr userDrawn="1"/>
          </p:nvCxnSpPr>
          <p:spPr>
            <a:xfrm>
              <a:off x="940602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Connettore 1 225"/>
            <p:cNvCxnSpPr/>
            <p:nvPr userDrawn="1"/>
          </p:nvCxnSpPr>
          <p:spPr>
            <a:xfrm>
              <a:off x="955489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Connettore 1 226"/>
            <p:cNvCxnSpPr/>
            <p:nvPr userDrawn="1"/>
          </p:nvCxnSpPr>
          <p:spPr>
            <a:xfrm>
              <a:off x="970375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Connettore 1 227"/>
            <p:cNvCxnSpPr/>
            <p:nvPr userDrawn="1"/>
          </p:nvCxnSpPr>
          <p:spPr>
            <a:xfrm>
              <a:off x="985262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Connettore 1 228"/>
            <p:cNvCxnSpPr/>
            <p:nvPr userDrawn="1"/>
          </p:nvCxnSpPr>
          <p:spPr>
            <a:xfrm>
              <a:off x="1000149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Connettore 1 229"/>
            <p:cNvCxnSpPr/>
            <p:nvPr userDrawn="1"/>
          </p:nvCxnSpPr>
          <p:spPr>
            <a:xfrm>
              <a:off x="1015036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Connettore 1 230"/>
            <p:cNvCxnSpPr/>
            <p:nvPr userDrawn="1"/>
          </p:nvCxnSpPr>
          <p:spPr>
            <a:xfrm>
              <a:off x="1029922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Connettore 1 231"/>
            <p:cNvCxnSpPr/>
            <p:nvPr userDrawn="1"/>
          </p:nvCxnSpPr>
          <p:spPr>
            <a:xfrm>
              <a:off x="1044809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Connettore 1 232"/>
            <p:cNvCxnSpPr/>
            <p:nvPr userDrawn="1"/>
          </p:nvCxnSpPr>
          <p:spPr>
            <a:xfrm>
              <a:off x="1059696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Connettore 1 233"/>
            <p:cNvCxnSpPr/>
            <p:nvPr userDrawn="1"/>
          </p:nvCxnSpPr>
          <p:spPr>
            <a:xfrm>
              <a:off x="1074582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Connettore 1 234"/>
            <p:cNvCxnSpPr/>
            <p:nvPr userDrawn="1"/>
          </p:nvCxnSpPr>
          <p:spPr>
            <a:xfrm>
              <a:off x="1089469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Connettore 1 235"/>
            <p:cNvCxnSpPr/>
            <p:nvPr userDrawn="1"/>
          </p:nvCxnSpPr>
          <p:spPr>
            <a:xfrm>
              <a:off x="1104356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Connettore 1 236"/>
            <p:cNvCxnSpPr/>
            <p:nvPr userDrawn="1"/>
          </p:nvCxnSpPr>
          <p:spPr>
            <a:xfrm>
              <a:off x="1119242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Connettore 1 237"/>
            <p:cNvCxnSpPr/>
            <p:nvPr userDrawn="1"/>
          </p:nvCxnSpPr>
          <p:spPr>
            <a:xfrm>
              <a:off x="1134129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Connettore 1 238"/>
            <p:cNvCxnSpPr/>
            <p:nvPr userDrawn="1"/>
          </p:nvCxnSpPr>
          <p:spPr>
            <a:xfrm>
              <a:off x="1149016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Connettore 1 239"/>
            <p:cNvCxnSpPr/>
            <p:nvPr userDrawn="1"/>
          </p:nvCxnSpPr>
          <p:spPr>
            <a:xfrm>
              <a:off x="1163903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Connettore 1 240"/>
            <p:cNvCxnSpPr/>
            <p:nvPr userDrawn="1"/>
          </p:nvCxnSpPr>
          <p:spPr>
            <a:xfrm>
              <a:off x="1178789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Connettore 1 241"/>
            <p:cNvCxnSpPr/>
            <p:nvPr userDrawn="1"/>
          </p:nvCxnSpPr>
          <p:spPr>
            <a:xfrm>
              <a:off x="1193676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Connettore 1 242"/>
            <p:cNvCxnSpPr/>
            <p:nvPr userDrawn="1"/>
          </p:nvCxnSpPr>
          <p:spPr>
            <a:xfrm>
              <a:off x="1208563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Connettore 1 243"/>
            <p:cNvCxnSpPr/>
            <p:nvPr userDrawn="1"/>
          </p:nvCxnSpPr>
          <p:spPr>
            <a:xfrm>
              <a:off x="1223449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Connettore 1 244"/>
            <p:cNvCxnSpPr/>
            <p:nvPr userDrawn="1"/>
          </p:nvCxnSpPr>
          <p:spPr>
            <a:xfrm>
              <a:off x="1238336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Connettore 1 245"/>
            <p:cNvCxnSpPr/>
            <p:nvPr userDrawn="1"/>
          </p:nvCxnSpPr>
          <p:spPr>
            <a:xfrm>
              <a:off x="1253223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Connettore 1 246"/>
            <p:cNvCxnSpPr/>
            <p:nvPr userDrawn="1"/>
          </p:nvCxnSpPr>
          <p:spPr>
            <a:xfrm>
              <a:off x="1268109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Connettore 1 247"/>
            <p:cNvCxnSpPr/>
            <p:nvPr userDrawn="1"/>
          </p:nvCxnSpPr>
          <p:spPr>
            <a:xfrm>
              <a:off x="1282996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Connettore 1 248"/>
            <p:cNvCxnSpPr/>
            <p:nvPr userDrawn="1"/>
          </p:nvCxnSpPr>
          <p:spPr>
            <a:xfrm>
              <a:off x="1297883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Connettore 1 249"/>
            <p:cNvCxnSpPr/>
            <p:nvPr userDrawn="1"/>
          </p:nvCxnSpPr>
          <p:spPr>
            <a:xfrm>
              <a:off x="1312770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Connettore 1 250"/>
            <p:cNvCxnSpPr/>
            <p:nvPr userDrawn="1"/>
          </p:nvCxnSpPr>
          <p:spPr>
            <a:xfrm>
              <a:off x="1327656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Connettore 1 251"/>
            <p:cNvCxnSpPr/>
            <p:nvPr userDrawn="1"/>
          </p:nvCxnSpPr>
          <p:spPr>
            <a:xfrm>
              <a:off x="1342543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Connettore 1 252"/>
            <p:cNvCxnSpPr/>
            <p:nvPr userDrawn="1"/>
          </p:nvCxnSpPr>
          <p:spPr>
            <a:xfrm>
              <a:off x="1357430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Connettore 1 253"/>
            <p:cNvCxnSpPr/>
            <p:nvPr userDrawn="1"/>
          </p:nvCxnSpPr>
          <p:spPr>
            <a:xfrm>
              <a:off x="1372316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Connettore 1 254"/>
            <p:cNvCxnSpPr/>
            <p:nvPr userDrawn="1"/>
          </p:nvCxnSpPr>
          <p:spPr>
            <a:xfrm>
              <a:off x="1387203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Connettore 1 255"/>
            <p:cNvCxnSpPr/>
            <p:nvPr userDrawn="1"/>
          </p:nvCxnSpPr>
          <p:spPr>
            <a:xfrm>
              <a:off x="1402090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Connettore 1 256"/>
            <p:cNvCxnSpPr/>
            <p:nvPr userDrawn="1"/>
          </p:nvCxnSpPr>
          <p:spPr>
            <a:xfrm>
              <a:off x="1416976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Connettore 1 257"/>
            <p:cNvCxnSpPr/>
            <p:nvPr userDrawn="1"/>
          </p:nvCxnSpPr>
          <p:spPr>
            <a:xfrm>
              <a:off x="1431863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Connettore 1 258"/>
            <p:cNvCxnSpPr/>
            <p:nvPr userDrawn="1"/>
          </p:nvCxnSpPr>
          <p:spPr>
            <a:xfrm>
              <a:off x="1446750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Connettore 1 259"/>
            <p:cNvCxnSpPr/>
            <p:nvPr userDrawn="1"/>
          </p:nvCxnSpPr>
          <p:spPr>
            <a:xfrm>
              <a:off x="1461637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Connettore 1 260"/>
            <p:cNvCxnSpPr/>
            <p:nvPr userDrawn="1"/>
          </p:nvCxnSpPr>
          <p:spPr>
            <a:xfrm>
              <a:off x="1476523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Connettore 1 261"/>
            <p:cNvCxnSpPr/>
            <p:nvPr userDrawn="1"/>
          </p:nvCxnSpPr>
          <p:spPr>
            <a:xfrm>
              <a:off x="1491410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Connettore 1 262"/>
            <p:cNvCxnSpPr/>
            <p:nvPr userDrawn="1"/>
          </p:nvCxnSpPr>
          <p:spPr>
            <a:xfrm>
              <a:off x="1506297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Connettore 1 263"/>
            <p:cNvCxnSpPr/>
            <p:nvPr userDrawn="1"/>
          </p:nvCxnSpPr>
          <p:spPr>
            <a:xfrm>
              <a:off x="1521183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Connettore 1 264"/>
            <p:cNvCxnSpPr/>
            <p:nvPr userDrawn="1"/>
          </p:nvCxnSpPr>
          <p:spPr>
            <a:xfrm>
              <a:off x="1536070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Connettore 1 265"/>
            <p:cNvCxnSpPr/>
            <p:nvPr userDrawn="1"/>
          </p:nvCxnSpPr>
          <p:spPr>
            <a:xfrm>
              <a:off x="1550957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Connettore 1 266"/>
            <p:cNvCxnSpPr/>
            <p:nvPr userDrawn="1"/>
          </p:nvCxnSpPr>
          <p:spPr>
            <a:xfrm>
              <a:off x="1565843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Connettore 1 267"/>
            <p:cNvCxnSpPr/>
            <p:nvPr userDrawn="1"/>
          </p:nvCxnSpPr>
          <p:spPr>
            <a:xfrm>
              <a:off x="1580730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Connettore 1 268"/>
            <p:cNvCxnSpPr/>
            <p:nvPr userDrawn="1"/>
          </p:nvCxnSpPr>
          <p:spPr>
            <a:xfrm>
              <a:off x="1595617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Connettore 1 269"/>
            <p:cNvCxnSpPr/>
            <p:nvPr userDrawn="1"/>
          </p:nvCxnSpPr>
          <p:spPr>
            <a:xfrm>
              <a:off x="1610504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Connettore 1 270"/>
            <p:cNvCxnSpPr/>
            <p:nvPr userDrawn="1"/>
          </p:nvCxnSpPr>
          <p:spPr>
            <a:xfrm>
              <a:off x="1625390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Connettore 1 271"/>
            <p:cNvCxnSpPr/>
            <p:nvPr userDrawn="1"/>
          </p:nvCxnSpPr>
          <p:spPr>
            <a:xfrm>
              <a:off x="1640277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Connettore 1 272"/>
            <p:cNvCxnSpPr/>
            <p:nvPr userDrawn="1"/>
          </p:nvCxnSpPr>
          <p:spPr>
            <a:xfrm>
              <a:off x="1655164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Connettore 1 273"/>
            <p:cNvCxnSpPr/>
            <p:nvPr userDrawn="1"/>
          </p:nvCxnSpPr>
          <p:spPr>
            <a:xfrm>
              <a:off x="1670050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Connettore 1 274"/>
            <p:cNvCxnSpPr/>
            <p:nvPr userDrawn="1"/>
          </p:nvCxnSpPr>
          <p:spPr>
            <a:xfrm>
              <a:off x="1684937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Connettore 1 275"/>
            <p:cNvCxnSpPr/>
            <p:nvPr userDrawn="1"/>
          </p:nvCxnSpPr>
          <p:spPr>
            <a:xfrm>
              <a:off x="1699824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Connettore 1 276"/>
            <p:cNvCxnSpPr/>
            <p:nvPr userDrawn="1"/>
          </p:nvCxnSpPr>
          <p:spPr>
            <a:xfrm>
              <a:off x="1714710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Connettore 1 277"/>
            <p:cNvCxnSpPr/>
            <p:nvPr userDrawn="1"/>
          </p:nvCxnSpPr>
          <p:spPr>
            <a:xfrm>
              <a:off x="1729597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Connettore 1 278"/>
            <p:cNvCxnSpPr/>
            <p:nvPr userDrawn="1"/>
          </p:nvCxnSpPr>
          <p:spPr>
            <a:xfrm>
              <a:off x="1744484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Connettore 1 279"/>
            <p:cNvCxnSpPr/>
            <p:nvPr userDrawn="1"/>
          </p:nvCxnSpPr>
          <p:spPr>
            <a:xfrm>
              <a:off x="1759371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Connettore 1 280"/>
            <p:cNvCxnSpPr/>
            <p:nvPr userDrawn="1"/>
          </p:nvCxnSpPr>
          <p:spPr>
            <a:xfrm>
              <a:off x="1774257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Connettore 1 281"/>
            <p:cNvCxnSpPr/>
            <p:nvPr userDrawn="1"/>
          </p:nvCxnSpPr>
          <p:spPr>
            <a:xfrm>
              <a:off x="1789144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Connettore 1 282"/>
            <p:cNvCxnSpPr/>
            <p:nvPr userDrawn="1"/>
          </p:nvCxnSpPr>
          <p:spPr>
            <a:xfrm>
              <a:off x="1804031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Connettore 1 283"/>
            <p:cNvCxnSpPr/>
            <p:nvPr userDrawn="1"/>
          </p:nvCxnSpPr>
          <p:spPr>
            <a:xfrm>
              <a:off x="1818917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Connettore 1 284"/>
            <p:cNvCxnSpPr/>
            <p:nvPr userDrawn="1"/>
          </p:nvCxnSpPr>
          <p:spPr>
            <a:xfrm>
              <a:off x="1833804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Connettore 1 285"/>
            <p:cNvCxnSpPr/>
            <p:nvPr userDrawn="1"/>
          </p:nvCxnSpPr>
          <p:spPr>
            <a:xfrm>
              <a:off x="1848691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Connettore 1 286"/>
            <p:cNvCxnSpPr/>
            <p:nvPr userDrawn="1"/>
          </p:nvCxnSpPr>
          <p:spPr>
            <a:xfrm>
              <a:off x="1863577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Connettore 1 287"/>
            <p:cNvCxnSpPr/>
            <p:nvPr userDrawn="1"/>
          </p:nvCxnSpPr>
          <p:spPr>
            <a:xfrm>
              <a:off x="1878464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Connettore 1 288"/>
            <p:cNvCxnSpPr/>
            <p:nvPr userDrawn="1"/>
          </p:nvCxnSpPr>
          <p:spPr>
            <a:xfrm>
              <a:off x="1893346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41534" y="4149725"/>
            <a:ext cx="7772400" cy="96837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41534" y="5260975"/>
            <a:ext cx="7772400" cy="13335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 smtClean="0"/>
              <a:t>Fare clic per modificare lo stile del sottotitolo dello schema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14812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05/04/2017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1555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05/04/2017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3669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8054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Rettangolo 252"/>
          <p:cNvSpPr/>
          <p:nvPr userDrawn="1"/>
        </p:nvSpPr>
        <p:spPr>
          <a:xfrm>
            <a:off x="0" y="1"/>
            <a:ext cx="9144000" cy="800099"/>
          </a:xfrm>
          <a:prstGeom prst="rect">
            <a:avLst/>
          </a:prstGeom>
          <a:solidFill>
            <a:srgbClr val="728FA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88521" y="139166"/>
            <a:ext cx="8581043" cy="660934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323726" cy="4525963"/>
          </a:xfrm>
        </p:spPr>
        <p:txBody>
          <a:bodyPr/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129" name="Rettangolo 128"/>
          <p:cNvSpPr/>
          <p:nvPr userDrawn="1"/>
        </p:nvSpPr>
        <p:spPr>
          <a:xfrm>
            <a:off x="0" y="6346378"/>
            <a:ext cx="9144000" cy="511621"/>
          </a:xfrm>
          <a:prstGeom prst="rect">
            <a:avLst/>
          </a:prstGeom>
          <a:solidFill>
            <a:srgbClr val="728FA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0" name="CasellaDiTesto 129"/>
          <p:cNvSpPr txBox="1"/>
          <p:nvPr userDrawn="1"/>
        </p:nvSpPr>
        <p:spPr>
          <a:xfrm>
            <a:off x="157778" y="6458755"/>
            <a:ext cx="28616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b="1" dirty="0" smtClean="0">
                <a:solidFill>
                  <a:srgbClr val="FFFFFF"/>
                </a:solidFill>
                <a:latin typeface="Arial"/>
                <a:cs typeface="Arial"/>
              </a:rPr>
              <a:t>Prof. Carlo Punta</a:t>
            </a:r>
            <a:r>
              <a:rPr lang="it-IT" sz="1200" b="1" baseline="0" dirty="0" smtClean="0">
                <a:solidFill>
                  <a:srgbClr val="FFFFFF"/>
                </a:solidFill>
                <a:latin typeface="Arial"/>
                <a:cs typeface="Arial"/>
              </a:rPr>
              <a:t>, CMIC </a:t>
            </a:r>
            <a:r>
              <a:rPr lang="it-IT" sz="1200" b="1" baseline="0" dirty="0" err="1" smtClean="0">
                <a:solidFill>
                  <a:srgbClr val="FFFFFF"/>
                </a:solidFill>
                <a:latin typeface="Arial"/>
                <a:cs typeface="Arial"/>
              </a:rPr>
              <a:t>Department</a:t>
            </a:r>
            <a:r>
              <a:rPr lang="it-IT" sz="1200" b="1" baseline="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lang="it-IT" sz="12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254" name="Picture 2" descr="Y:\IMMAGINE _COORDINATA_2014\PPT\modello1\loghi_PNG\03_Polimi_logotipo_bandiera-1riga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898" y="6451153"/>
            <a:ext cx="2780124" cy="28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886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05/04/2017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1922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05/04/2017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6006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05/04/2017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0953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05/04/2017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8442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05/04/2017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5977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05/04/2017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7585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05/04/2017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8063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288521" y="139166"/>
            <a:ext cx="8581043" cy="840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14345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19611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iming>
    <p:tnLst>
      <p:par>
        <p:cTn id="1" dur="indefinite" restart="never" nodeType="tmRoot"/>
      </p:par>
    </p:tnLst>
  </p:timing>
  <p:txStyles>
    <p:titleStyle>
      <a:lvl1pPr marL="0" indent="0" algn="l" defTabSz="457200" rtl="0" eaLnBrk="1" latinLnBrk="0" hangingPunct="1">
        <a:spcBef>
          <a:spcPct val="0"/>
        </a:spcBef>
        <a:buNone/>
        <a:defRPr sz="2200" b="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Wingdings" charset="2"/>
        <a:buNone/>
        <a:defRPr sz="22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5.jpeg"/><Relationship Id="rId7" Type="http://schemas.openxmlformats.org/officeDocument/2006/relationships/image" Target="../media/image4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5.jpeg"/><Relationship Id="rId7" Type="http://schemas.openxmlformats.org/officeDocument/2006/relationships/image" Target="../media/image4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ipcam-oxon.com/public" TargetMode="External"/><Relationship Id="rId5" Type="http://schemas.openxmlformats.org/officeDocument/2006/relationships/image" Target="../media/image47.jpeg"/><Relationship Id="rId4" Type="http://schemas.openxmlformats.org/officeDocument/2006/relationships/image" Target="../media/image16.emf"/><Relationship Id="rId9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13" Type="http://schemas.openxmlformats.org/officeDocument/2006/relationships/image" Target="../media/image61.png"/><Relationship Id="rId3" Type="http://schemas.openxmlformats.org/officeDocument/2006/relationships/image" Target="../media/image51.png"/><Relationship Id="rId7" Type="http://schemas.openxmlformats.org/officeDocument/2006/relationships/image" Target="../media/image55.jpeg"/><Relationship Id="rId12" Type="http://schemas.openxmlformats.org/officeDocument/2006/relationships/image" Target="../media/image60.png"/><Relationship Id="rId17" Type="http://schemas.openxmlformats.org/officeDocument/2006/relationships/image" Target="../media/image16.emf"/><Relationship Id="rId2" Type="http://schemas.openxmlformats.org/officeDocument/2006/relationships/image" Target="../media/image50.png"/><Relationship Id="rId16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jpe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5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png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6.emf"/><Relationship Id="rId5" Type="http://schemas.openxmlformats.org/officeDocument/2006/relationships/image" Target="../media/image20.png"/><Relationship Id="rId10" Type="http://schemas.openxmlformats.org/officeDocument/2006/relationships/image" Target="../media/image23.png"/><Relationship Id="rId4" Type="http://schemas.openxmlformats.org/officeDocument/2006/relationships/image" Target="../media/image15.jpeg"/><Relationship Id="rId9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5.jpeg"/><Relationship Id="rId7" Type="http://schemas.openxmlformats.org/officeDocument/2006/relationships/image" Target="../media/image27.png"/><Relationship Id="rId12" Type="http://schemas.openxmlformats.org/officeDocument/2006/relationships/image" Target="../media/image16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1.png"/><Relationship Id="rId5" Type="http://schemas.openxmlformats.org/officeDocument/2006/relationships/image" Target="../media/image25.jpe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5.jpeg"/><Relationship Id="rId7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6.emf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3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37.png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4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8" b="14682"/>
          <a:stretch/>
        </p:blipFill>
        <p:spPr bwMode="auto">
          <a:xfrm>
            <a:off x="0" y="0"/>
            <a:ext cx="9144000" cy="414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olo 4"/>
          <p:cNvSpPr>
            <a:spLocks noGrp="1"/>
          </p:cNvSpPr>
          <p:nvPr>
            <p:ph type="ctrTitle" idx="4294967295"/>
          </p:nvPr>
        </p:nvSpPr>
        <p:spPr>
          <a:xfrm>
            <a:off x="641534" y="4149725"/>
            <a:ext cx="7772400" cy="968375"/>
          </a:xfrm>
        </p:spPr>
        <p:txBody>
          <a:bodyPr>
            <a:noAutofit/>
          </a:bodyPr>
          <a:lstStyle/>
          <a:p>
            <a:pPr algn="ctr"/>
            <a:r>
              <a:rPr lang="it-IT" sz="2800" dirty="0" smtClean="0"/>
              <a:t>Titolo presentazione</a:t>
            </a:r>
            <a:br>
              <a:rPr lang="it-IT" sz="2800" dirty="0" smtClean="0"/>
            </a:br>
            <a:r>
              <a:rPr lang="it-IT" sz="2800" dirty="0" smtClean="0"/>
              <a:t>sottotitolo</a:t>
            </a:r>
            <a:endParaRPr lang="it-IT" sz="2800" dirty="0"/>
          </a:p>
        </p:txBody>
      </p:sp>
      <p:sp>
        <p:nvSpPr>
          <p:cNvPr id="11" name="Sottotitolo 10"/>
          <p:cNvSpPr>
            <a:spLocks noGrp="1"/>
          </p:cNvSpPr>
          <p:nvPr>
            <p:ph type="subTitle" idx="4294967295"/>
          </p:nvPr>
        </p:nvSpPr>
        <p:spPr>
          <a:xfrm>
            <a:off x="641534" y="5118100"/>
            <a:ext cx="7772400" cy="1333500"/>
          </a:xfrm>
        </p:spPr>
        <p:txBody>
          <a:bodyPr>
            <a:normAutofit/>
          </a:bodyPr>
          <a:lstStyle/>
          <a:p>
            <a:pPr algn="ctr"/>
            <a:r>
              <a:rPr lang="it-IT" b="1" dirty="0" smtClean="0">
                <a:solidFill>
                  <a:schemeClr val="bg1"/>
                </a:solidFill>
              </a:rPr>
              <a:t>Milano, XX mese 20XX</a:t>
            </a:r>
            <a:endParaRPr lang="it-IT" b="1" dirty="0">
              <a:solidFill>
                <a:schemeClr val="bg1"/>
              </a:solidFill>
            </a:endParaRPr>
          </a:p>
          <a:p>
            <a:endParaRPr lang="it-IT" dirty="0"/>
          </a:p>
        </p:txBody>
      </p:sp>
      <p:pic>
        <p:nvPicPr>
          <p:cNvPr id="1028" name="Picture 4" descr="Y:\IMMAGINE _COORDINATA_2014\LOGO_UFFICIALE\01_Polimi_centrato\eps\01_Polimi_centrato_COL_negativ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725" y="1996654"/>
            <a:ext cx="2133600" cy="157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tangolo 8"/>
          <p:cNvSpPr/>
          <p:nvPr/>
        </p:nvSpPr>
        <p:spPr>
          <a:xfrm>
            <a:off x="0" y="3841749"/>
            <a:ext cx="9144000" cy="3025776"/>
          </a:xfrm>
          <a:prstGeom prst="rect">
            <a:avLst/>
          </a:prstGeom>
          <a:solidFill>
            <a:srgbClr val="728FA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0" name="Gruppo 9"/>
          <p:cNvGrpSpPr/>
          <p:nvPr/>
        </p:nvGrpSpPr>
        <p:grpSpPr>
          <a:xfrm>
            <a:off x="48007" y="3816351"/>
            <a:ext cx="9036647" cy="180000"/>
            <a:chOff x="1218340" y="275867"/>
            <a:chExt cx="17715122" cy="567843"/>
          </a:xfrm>
        </p:grpSpPr>
        <p:cxnSp>
          <p:nvCxnSpPr>
            <p:cNvPr id="12" name="Connettore 1 11"/>
            <p:cNvCxnSpPr/>
            <p:nvPr userDrawn="1"/>
          </p:nvCxnSpPr>
          <p:spPr>
            <a:xfrm>
              <a:off x="121834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1 12"/>
            <p:cNvCxnSpPr/>
            <p:nvPr userDrawn="1"/>
          </p:nvCxnSpPr>
          <p:spPr>
            <a:xfrm>
              <a:off x="136720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ttore 1 13"/>
            <p:cNvCxnSpPr/>
            <p:nvPr userDrawn="1"/>
          </p:nvCxnSpPr>
          <p:spPr>
            <a:xfrm>
              <a:off x="151607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ttore 1 14"/>
            <p:cNvCxnSpPr/>
            <p:nvPr userDrawn="1"/>
          </p:nvCxnSpPr>
          <p:spPr>
            <a:xfrm>
              <a:off x="166494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ttore 1 15"/>
            <p:cNvCxnSpPr/>
            <p:nvPr userDrawn="1"/>
          </p:nvCxnSpPr>
          <p:spPr>
            <a:xfrm>
              <a:off x="181380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ttore 1 16"/>
            <p:cNvCxnSpPr/>
            <p:nvPr userDrawn="1"/>
          </p:nvCxnSpPr>
          <p:spPr>
            <a:xfrm>
              <a:off x="196267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ttore 1 17"/>
            <p:cNvCxnSpPr/>
            <p:nvPr userDrawn="1"/>
          </p:nvCxnSpPr>
          <p:spPr>
            <a:xfrm>
              <a:off x="211154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ttore 1 18"/>
            <p:cNvCxnSpPr/>
            <p:nvPr userDrawn="1"/>
          </p:nvCxnSpPr>
          <p:spPr>
            <a:xfrm>
              <a:off x="226040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ttore 1 19"/>
            <p:cNvCxnSpPr/>
            <p:nvPr userDrawn="1"/>
          </p:nvCxnSpPr>
          <p:spPr>
            <a:xfrm>
              <a:off x="240927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ttore 1 20"/>
            <p:cNvCxnSpPr/>
            <p:nvPr userDrawn="1"/>
          </p:nvCxnSpPr>
          <p:spPr>
            <a:xfrm>
              <a:off x="255814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ttore 1 21"/>
            <p:cNvCxnSpPr/>
            <p:nvPr userDrawn="1"/>
          </p:nvCxnSpPr>
          <p:spPr>
            <a:xfrm>
              <a:off x="270701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ttore 1 22"/>
            <p:cNvCxnSpPr/>
            <p:nvPr userDrawn="1"/>
          </p:nvCxnSpPr>
          <p:spPr>
            <a:xfrm>
              <a:off x="285587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ttore 1 23"/>
            <p:cNvCxnSpPr/>
            <p:nvPr userDrawn="1"/>
          </p:nvCxnSpPr>
          <p:spPr>
            <a:xfrm>
              <a:off x="300474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1 24"/>
            <p:cNvCxnSpPr/>
            <p:nvPr userDrawn="1"/>
          </p:nvCxnSpPr>
          <p:spPr>
            <a:xfrm>
              <a:off x="315361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ttore 1 25"/>
            <p:cNvCxnSpPr/>
            <p:nvPr userDrawn="1"/>
          </p:nvCxnSpPr>
          <p:spPr>
            <a:xfrm>
              <a:off x="330247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1 26"/>
            <p:cNvCxnSpPr/>
            <p:nvPr userDrawn="1"/>
          </p:nvCxnSpPr>
          <p:spPr>
            <a:xfrm>
              <a:off x="345134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ttore 1 27"/>
            <p:cNvCxnSpPr/>
            <p:nvPr userDrawn="1"/>
          </p:nvCxnSpPr>
          <p:spPr>
            <a:xfrm>
              <a:off x="360021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ttore 1 28"/>
            <p:cNvCxnSpPr/>
            <p:nvPr userDrawn="1"/>
          </p:nvCxnSpPr>
          <p:spPr>
            <a:xfrm>
              <a:off x="374907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ttore 1 29"/>
            <p:cNvCxnSpPr/>
            <p:nvPr userDrawn="1"/>
          </p:nvCxnSpPr>
          <p:spPr>
            <a:xfrm>
              <a:off x="389794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ttore 1 30"/>
            <p:cNvCxnSpPr/>
            <p:nvPr userDrawn="1"/>
          </p:nvCxnSpPr>
          <p:spPr>
            <a:xfrm>
              <a:off x="404681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ttore 1 31"/>
            <p:cNvCxnSpPr/>
            <p:nvPr userDrawn="1"/>
          </p:nvCxnSpPr>
          <p:spPr>
            <a:xfrm>
              <a:off x="419568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ttore 1 32"/>
            <p:cNvCxnSpPr/>
            <p:nvPr userDrawn="1"/>
          </p:nvCxnSpPr>
          <p:spPr>
            <a:xfrm>
              <a:off x="434454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ttore 1 33"/>
            <p:cNvCxnSpPr/>
            <p:nvPr userDrawn="1"/>
          </p:nvCxnSpPr>
          <p:spPr>
            <a:xfrm>
              <a:off x="449341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ttore 1 34"/>
            <p:cNvCxnSpPr/>
            <p:nvPr userDrawn="1"/>
          </p:nvCxnSpPr>
          <p:spPr>
            <a:xfrm>
              <a:off x="464228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1 35"/>
            <p:cNvCxnSpPr/>
            <p:nvPr userDrawn="1"/>
          </p:nvCxnSpPr>
          <p:spPr>
            <a:xfrm>
              <a:off x="479114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1 36"/>
            <p:cNvCxnSpPr/>
            <p:nvPr userDrawn="1"/>
          </p:nvCxnSpPr>
          <p:spPr>
            <a:xfrm>
              <a:off x="494001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ttore 1 37"/>
            <p:cNvCxnSpPr/>
            <p:nvPr userDrawn="1"/>
          </p:nvCxnSpPr>
          <p:spPr>
            <a:xfrm>
              <a:off x="508888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ttore 1 38"/>
            <p:cNvCxnSpPr/>
            <p:nvPr userDrawn="1"/>
          </p:nvCxnSpPr>
          <p:spPr>
            <a:xfrm>
              <a:off x="523774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1 39"/>
            <p:cNvCxnSpPr/>
            <p:nvPr userDrawn="1"/>
          </p:nvCxnSpPr>
          <p:spPr>
            <a:xfrm>
              <a:off x="538661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ttore 1 40"/>
            <p:cNvCxnSpPr/>
            <p:nvPr userDrawn="1"/>
          </p:nvCxnSpPr>
          <p:spPr>
            <a:xfrm>
              <a:off x="553548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ttore 1 41"/>
            <p:cNvCxnSpPr/>
            <p:nvPr userDrawn="1"/>
          </p:nvCxnSpPr>
          <p:spPr>
            <a:xfrm>
              <a:off x="568435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1 42"/>
            <p:cNvCxnSpPr/>
            <p:nvPr userDrawn="1"/>
          </p:nvCxnSpPr>
          <p:spPr>
            <a:xfrm>
              <a:off x="583321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ttore 1 43"/>
            <p:cNvCxnSpPr/>
            <p:nvPr userDrawn="1"/>
          </p:nvCxnSpPr>
          <p:spPr>
            <a:xfrm>
              <a:off x="598208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ttore 1 44"/>
            <p:cNvCxnSpPr/>
            <p:nvPr userDrawn="1"/>
          </p:nvCxnSpPr>
          <p:spPr>
            <a:xfrm>
              <a:off x="613095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ttore 1 45"/>
            <p:cNvCxnSpPr/>
            <p:nvPr userDrawn="1"/>
          </p:nvCxnSpPr>
          <p:spPr>
            <a:xfrm>
              <a:off x="627981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ttore 1 46"/>
            <p:cNvCxnSpPr/>
            <p:nvPr userDrawn="1"/>
          </p:nvCxnSpPr>
          <p:spPr>
            <a:xfrm>
              <a:off x="642868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ttore 1 47"/>
            <p:cNvCxnSpPr/>
            <p:nvPr userDrawn="1"/>
          </p:nvCxnSpPr>
          <p:spPr>
            <a:xfrm>
              <a:off x="657755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ttore 1 48"/>
            <p:cNvCxnSpPr/>
            <p:nvPr userDrawn="1"/>
          </p:nvCxnSpPr>
          <p:spPr>
            <a:xfrm>
              <a:off x="672641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ttore 1 49"/>
            <p:cNvCxnSpPr/>
            <p:nvPr userDrawn="1"/>
          </p:nvCxnSpPr>
          <p:spPr>
            <a:xfrm>
              <a:off x="687528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ttore 1 50"/>
            <p:cNvCxnSpPr/>
            <p:nvPr userDrawn="1"/>
          </p:nvCxnSpPr>
          <p:spPr>
            <a:xfrm>
              <a:off x="702415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ttore 1 51"/>
            <p:cNvCxnSpPr/>
            <p:nvPr userDrawn="1"/>
          </p:nvCxnSpPr>
          <p:spPr>
            <a:xfrm>
              <a:off x="717302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ttore 1 52"/>
            <p:cNvCxnSpPr/>
            <p:nvPr userDrawn="1"/>
          </p:nvCxnSpPr>
          <p:spPr>
            <a:xfrm>
              <a:off x="732188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ttore 1 53"/>
            <p:cNvCxnSpPr/>
            <p:nvPr userDrawn="1"/>
          </p:nvCxnSpPr>
          <p:spPr>
            <a:xfrm>
              <a:off x="747075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ttore 1 54"/>
            <p:cNvCxnSpPr/>
            <p:nvPr userDrawn="1"/>
          </p:nvCxnSpPr>
          <p:spPr>
            <a:xfrm>
              <a:off x="761962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ttore 1 55"/>
            <p:cNvCxnSpPr/>
            <p:nvPr userDrawn="1"/>
          </p:nvCxnSpPr>
          <p:spPr>
            <a:xfrm>
              <a:off x="776848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ttore 1 56"/>
            <p:cNvCxnSpPr/>
            <p:nvPr userDrawn="1"/>
          </p:nvCxnSpPr>
          <p:spPr>
            <a:xfrm>
              <a:off x="791735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ttore 1 57"/>
            <p:cNvCxnSpPr/>
            <p:nvPr userDrawn="1"/>
          </p:nvCxnSpPr>
          <p:spPr>
            <a:xfrm>
              <a:off x="806622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ttore 1 58"/>
            <p:cNvCxnSpPr/>
            <p:nvPr userDrawn="1"/>
          </p:nvCxnSpPr>
          <p:spPr>
            <a:xfrm>
              <a:off x="821508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ttore 1 59"/>
            <p:cNvCxnSpPr/>
            <p:nvPr userDrawn="1"/>
          </p:nvCxnSpPr>
          <p:spPr>
            <a:xfrm>
              <a:off x="836395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ttore 1 60"/>
            <p:cNvCxnSpPr/>
            <p:nvPr userDrawn="1"/>
          </p:nvCxnSpPr>
          <p:spPr>
            <a:xfrm>
              <a:off x="851282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ttore 1 61"/>
            <p:cNvCxnSpPr/>
            <p:nvPr userDrawn="1"/>
          </p:nvCxnSpPr>
          <p:spPr>
            <a:xfrm>
              <a:off x="866169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ttore 1 62"/>
            <p:cNvCxnSpPr/>
            <p:nvPr userDrawn="1"/>
          </p:nvCxnSpPr>
          <p:spPr>
            <a:xfrm>
              <a:off x="881055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ttore 1 63"/>
            <p:cNvCxnSpPr/>
            <p:nvPr userDrawn="1"/>
          </p:nvCxnSpPr>
          <p:spPr>
            <a:xfrm>
              <a:off x="895942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ttore 1 64"/>
            <p:cNvCxnSpPr/>
            <p:nvPr userDrawn="1"/>
          </p:nvCxnSpPr>
          <p:spPr>
            <a:xfrm>
              <a:off x="910829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ttore 1 65"/>
            <p:cNvCxnSpPr/>
            <p:nvPr userDrawn="1"/>
          </p:nvCxnSpPr>
          <p:spPr>
            <a:xfrm>
              <a:off x="925715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ttore 1 66"/>
            <p:cNvCxnSpPr/>
            <p:nvPr userDrawn="1"/>
          </p:nvCxnSpPr>
          <p:spPr>
            <a:xfrm>
              <a:off x="940602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ttore 1 67"/>
            <p:cNvCxnSpPr/>
            <p:nvPr userDrawn="1"/>
          </p:nvCxnSpPr>
          <p:spPr>
            <a:xfrm>
              <a:off x="955489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ttore 1 68"/>
            <p:cNvCxnSpPr/>
            <p:nvPr userDrawn="1"/>
          </p:nvCxnSpPr>
          <p:spPr>
            <a:xfrm>
              <a:off x="970375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ttore 1 69"/>
            <p:cNvCxnSpPr/>
            <p:nvPr userDrawn="1"/>
          </p:nvCxnSpPr>
          <p:spPr>
            <a:xfrm>
              <a:off x="985262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ttore 1 70"/>
            <p:cNvCxnSpPr/>
            <p:nvPr userDrawn="1"/>
          </p:nvCxnSpPr>
          <p:spPr>
            <a:xfrm>
              <a:off x="1000149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ttore 1 71"/>
            <p:cNvCxnSpPr/>
            <p:nvPr userDrawn="1"/>
          </p:nvCxnSpPr>
          <p:spPr>
            <a:xfrm>
              <a:off x="1015036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ttore 1 72"/>
            <p:cNvCxnSpPr/>
            <p:nvPr userDrawn="1"/>
          </p:nvCxnSpPr>
          <p:spPr>
            <a:xfrm>
              <a:off x="1029922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ttore 1 73"/>
            <p:cNvCxnSpPr/>
            <p:nvPr userDrawn="1"/>
          </p:nvCxnSpPr>
          <p:spPr>
            <a:xfrm>
              <a:off x="1044809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ttore 1 74"/>
            <p:cNvCxnSpPr/>
            <p:nvPr userDrawn="1"/>
          </p:nvCxnSpPr>
          <p:spPr>
            <a:xfrm>
              <a:off x="1059696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ttore 1 75"/>
            <p:cNvCxnSpPr/>
            <p:nvPr userDrawn="1"/>
          </p:nvCxnSpPr>
          <p:spPr>
            <a:xfrm>
              <a:off x="1074582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ttore 1 76"/>
            <p:cNvCxnSpPr/>
            <p:nvPr userDrawn="1"/>
          </p:nvCxnSpPr>
          <p:spPr>
            <a:xfrm>
              <a:off x="1089469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ttore 1 77"/>
            <p:cNvCxnSpPr/>
            <p:nvPr userDrawn="1"/>
          </p:nvCxnSpPr>
          <p:spPr>
            <a:xfrm>
              <a:off x="1104356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ttore 1 78"/>
            <p:cNvCxnSpPr/>
            <p:nvPr userDrawn="1"/>
          </p:nvCxnSpPr>
          <p:spPr>
            <a:xfrm>
              <a:off x="1119242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ttore 1 79"/>
            <p:cNvCxnSpPr/>
            <p:nvPr userDrawn="1"/>
          </p:nvCxnSpPr>
          <p:spPr>
            <a:xfrm>
              <a:off x="1134129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ttore 1 80"/>
            <p:cNvCxnSpPr/>
            <p:nvPr userDrawn="1"/>
          </p:nvCxnSpPr>
          <p:spPr>
            <a:xfrm>
              <a:off x="1149016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ttore 1 81"/>
            <p:cNvCxnSpPr/>
            <p:nvPr userDrawn="1"/>
          </p:nvCxnSpPr>
          <p:spPr>
            <a:xfrm>
              <a:off x="1163903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ttore 1 82"/>
            <p:cNvCxnSpPr/>
            <p:nvPr userDrawn="1"/>
          </p:nvCxnSpPr>
          <p:spPr>
            <a:xfrm>
              <a:off x="1178789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ttore 1 83"/>
            <p:cNvCxnSpPr/>
            <p:nvPr userDrawn="1"/>
          </p:nvCxnSpPr>
          <p:spPr>
            <a:xfrm>
              <a:off x="1193676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ttore 1 84"/>
            <p:cNvCxnSpPr/>
            <p:nvPr userDrawn="1"/>
          </p:nvCxnSpPr>
          <p:spPr>
            <a:xfrm>
              <a:off x="1208563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ttore 1 85"/>
            <p:cNvCxnSpPr/>
            <p:nvPr userDrawn="1"/>
          </p:nvCxnSpPr>
          <p:spPr>
            <a:xfrm>
              <a:off x="1223449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ttore 1 86"/>
            <p:cNvCxnSpPr/>
            <p:nvPr userDrawn="1"/>
          </p:nvCxnSpPr>
          <p:spPr>
            <a:xfrm>
              <a:off x="1238336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ttore 1 87"/>
            <p:cNvCxnSpPr/>
            <p:nvPr userDrawn="1"/>
          </p:nvCxnSpPr>
          <p:spPr>
            <a:xfrm>
              <a:off x="1253223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ttore 1 88"/>
            <p:cNvCxnSpPr/>
            <p:nvPr userDrawn="1"/>
          </p:nvCxnSpPr>
          <p:spPr>
            <a:xfrm>
              <a:off x="1268109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ttore 1 89"/>
            <p:cNvCxnSpPr/>
            <p:nvPr userDrawn="1"/>
          </p:nvCxnSpPr>
          <p:spPr>
            <a:xfrm>
              <a:off x="1282996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ttore 1 90"/>
            <p:cNvCxnSpPr/>
            <p:nvPr userDrawn="1"/>
          </p:nvCxnSpPr>
          <p:spPr>
            <a:xfrm>
              <a:off x="1297883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ttore 1 91"/>
            <p:cNvCxnSpPr/>
            <p:nvPr userDrawn="1"/>
          </p:nvCxnSpPr>
          <p:spPr>
            <a:xfrm>
              <a:off x="1312770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ttore 1 92"/>
            <p:cNvCxnSpPr/>
            <p:nvPr userDrawn="1"/>
          </p:nvCxnSpPr>
          <p:spPr>
            <a:xfrm>
              <a:off x="1327656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ttore 1 93"/>
            <p:cNvCxnSpPr/>
            <p:nvPr userDrawn="1"/>
          </p:nvCxnSpPr>
          <p:spPr>
            <a:xfrm>
              <a:off x="1342543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ttore 1 94"/>
            <p:cNvCxnSpPr/>
            <p:nvPr userDrawn="1"/>
          </p:nvCxnSpPr>
          <p:spPr>
            <a:xfrm>
              <a:off x="1357430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ttore 1 95"/>
            <p:cNvCxnSpPr/>
            <p:nvPr userDrawn="1"/>
          </p:nvCxnSpPr>
          <p:spPr>
            <a:xfrm>
              <a:off x="1372316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ttore 1 96"/>
            <p:cNvCxnSpPr/>
            <p:nvPr userDrawn="1"/>
          </p:nvCxnSpPr>
          <p:spPr>
            <a:xfrm>
              <a:off x="1387203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ttore 1 97"/>
            <p:cNvCxnSpPr/>
            <p:nvPr userDrawn="1"/>
          </p:nvCxnSpPr>
          <p:spPr>
            <a:xfrm>
              <a:off x="1402090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ttore 1 98"/>
            <p:cNvCxnSpPr/>
            <p:nvPr userDrawn="1"/>
          </p:nvCxnSpPr>
          <p:spPr>
            <a:xfrm>
              <a:off x="1416976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ttore 1 99"/>
            <p:cNvCxnSpPr/>
            <p:nvPr userDrawn="1"/>
          </p:nvCxnSpPr>
          <p:spPr>
            <a:xfrm>
              <a:off x="1431863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nettore 1 100"/>
            <p:cNvCxnSpPr/>
            <p:nvPr userDrawn="1"/>
          </p:nvCxnSpPr>
          <p:spPr>
            <a:xfrm>
              <a:off x="1446750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ttore 1 101"/>
            <p:cNvCxnSpPr/>
            <p:nvPr userDrawn="1"/>
          </p:nvCxnSpPr>
          <p:spPr>
            <a:xfrm>
              <a:off x="1461637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ttore 1 102"/>
            <p:cNvCxnSpPr/>
            <p:nvPr userDrawn="1"/>
          </p:nvCxnSpPr>
          <p:spPr>
            <a:xfrm>
              <a:off x="1476523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nettore 1 103"/>
            <p:cNvCxnSpPr/>
            <p:nvPr userDrawn="1"/>
          </p:nvCxnSpPr>
          <p:spPr>
            <a:xfrm>
              <a:off x="1491410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ttore 1 104"/>
            <p:cNvCxnSpPr/>
            <p:nvPr userDrawn="1"/>
          </p:nvCxnSpPr>
          <p:spPr>
            <a:xfrm>
              <a:off x="1506297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nettore 1 105"/>
            <p:cNvCxnSpPr/>
            <p:nvPr userDrawn="1"/>
          </p:nvCxnSpPr>
          <p:spPr>
            <a:xfrm>
              <a:off x="1521183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ttore 1 106"/>
            <p:cNvCxnSpPr/>
            <p:nvPr userDrawn="1"/>
          </p:nvCxnSpPr>
          <p:spPr>
            <a:xfrm>
              <a:off x="1536070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Connettore 1 107"/>
            <p:cNvCxnSpPr/>
            <p:nvPr userDrawn="1"/>
          </p:nvCxnSpPr>
          <p:spPr>
            <a:xfrm>
              <a:off x="1550957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nettore 1 108"/>
            <p:cNvCxnSpPr/>
            <p:nvPr userDrawn="1"/>
          </p:nvCxnSpPr>
          <p:spPr>
            <a:xfrm>
              <a:off x="1565843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Connettore 1 109"/>
            <p:cNvCxnSpPr/>
            <p:nvPr userDrawn="1"/>
          </p:nvCxnSpPr>
          <p:spPr>
            <a:xfrm>
              <a:off x="1580730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Connettore 1 110"/>
            <p:cNvCxnSpPr/>
            <p:nvPr userDrawn="1"/>
          </p:nvCxnSpPr>
          <p:spPr>
            <a:xfrm>
              <a:off x="1595617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Connettore 1 111"/>
            <p:cNvCxnSpPr/>
            <p:nvPr userDrawn="1"/>
          </p:nvCxnSpPr>
          <p:spPr>
            <a:xfrm>
              <a:off x="1610504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Connettore 1 112"/>
            <p:cNvCxnSpPr/>
            <p:nvPr userDrawn="1"/>
          </p:nvCxnSpPr>
          <p:spPr>
            <a:xfrm>
              <a:off x="1625390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Connettore 1 113"/>
            <p:cNvCxnSpPr/>
            <p:nvPr userDrawn="1"/>
          </p:nvCxnSpPr>
          <p:spPr>
            <a:xfrm>
              <a:off x="1640277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Connettore 1 114"/>
            <p:cNvCxnSpPr/>
            <p:nvPr userDrawn="1"/>
          </p:nvCxnSpPr>
          <p:spPr>
            <a:xfrm>
              <a:off x="1655164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Connettore 1 115"/>
            <p:cNvCxnSpPr/>
            <p:nvPr userDrawn="1"/>
          </p:nvCxnSpPr>
          <p:spPr>
            <a:xfrm>
              <a:off x="1670050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Connettore 1 116"/>
            <p:cNvCxnSpPr/>
            <p:nvPr userDrawn="1"/>
          </p:nvCxnSpPr>
          <p:spPr>
            <a:xfrm>
              <a:off x="1684937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onnettore 1 117"/>
            <p:cNvCxnSpPr/>
            <p:nvPr userDrawn="1"/>
          </p:nvCxnSpPr>
          <p:spPr>
            <a:xfrm>
              <a:off x="1699824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Connettore 1 118"/>
            <p:cNvCxnSpPr/>
            <p:nvPr userDrawn="1"/>
          </p:nvCxnSpPr>
          <p:spPr>
            <a:xfrm>
              <a:off x="1714710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Connettore 1 119"/>
            <p:cNvCxnSpPr/>
            <p:nvPr userDrawn="1"/>
          </p:nvCxnSpPr>
          <p:spPr>
            <a:xfrm>
              <a:off x="1729597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Connettore 1 120"/>
            <p:cNvCxnSpPr/>
            <p:nvPr userDrawn="1"/>
          </p:nvCxnSpPr>
          <p:spPr>
            <a:xfrm>
              <a:off x="1744484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Connettore 1 121"/>
            <p:cNvCxnSpPr/>
            <p:nvPr userDrawn="1"/>
          </p:nvCxnSpPr>
          <p:spPr>
            <a:xfrm>
              <a:off x="1759371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Connettore 1 122"/>
            <p:cNvCxnSpPr/>
            <p:nvPr userDrawn="1"/>
          </p:nvCxnSpPr>
          <p:spPr>
            <a:xfrm>
              <a:off x="1774257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Connettore 1 123"/>
            <p:cNvCxnSpPr/>
            <p:nvPr userDrawn="1"/>
          </p:nvCxnSpPr>
          <p:spPr>
            <a:xfrm>
              <a:off x="1789144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nettore 1 124"/>
            <p:cNvCxnSpPr/>
            <p:nvPr userDrawn="1"/>
          </p:nvCxnSpPr>
          <p:spPr>
            <a:xfrm>
              <a:off x="1804031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Connettore 1 125"/>
            <p:cNvCxnSpPr/>
            <p:nvPr userDrawn="1"/>
          </p:nvCxnSpPr>
          <p:spPr>
            <a:xfrm>
              <a:off x="1818917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Connettore 1 126"/>
            <p:cNvCxnSpPr/>
            <p:nvPr userDrawn="1"/>
          </p:nvCxnSpPr>
          <p:spPr>
            <a:xfrm>
              <a:off x="1833804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nettore 1 127"/>
            <p:cNvCxnSpPr/>
            <p:nvPr userDrawn="1"/>
          </p:nvCxnSpPr>
          <p:spPr>
            <a:xfrm>
              <a:off x="1848691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Connettore 1 128"/>
            <p:cNvCxnSpPr/>
            <p:nvPr userDrawn="1"/>
          </p:nvCxnSpPr>
          <p:spPr>
            <a:xfrm>
              <a:off x="1863577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Connettore 1 129"/>
            <p:cNvCxnSpPr/>
            <p:nvPr userDrawn="1"/>
          </p:nvCxnSpPr>
          <p:spPr>
            <a:xfrm>
              <a:off x="1878464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Connettore 1 130"/>
            <p:cNvCxnSpPr/>
            <p:nvPr userDrawn="1"/>
          </p:nvCxnSpPr>
          <p:spPr>
            <a:xfrm>
              <a:off x="1893346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2" name="Titolo 1"/>
          <p:cNvSpPr txBox="1">
            <a:spLocks/>
          </p:cNvSpPr>
          <p:nvPr/>
        </p:nvSpPr>
        <p:spPr>
          <a:xfrm>
            <a:off x="365700" y="4089400"/>
            <a:ext cx="8339288" cy="968375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0" indent="0" algn="l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i="1" dirty="0" err="1" smtClean="0"/>
              <a:t>Materiali</a:t>
            </a:r>
            <a:r>
              <a:rPr lang="en-US" i="1" dirty="0" smtClean="0"/>
              <a:t>  Nanostrutturati da </a:t>
            </a:r>
            <a:r>
              <a:rPr lang="en-US" i="1" dirty="0" err="1" smtClean="0"/>
              <a:t>Fonti</a:t>
            </a:r>
            <a:r>
              <a:rPr lang="en-US" i="1" dirty="0" smtClean="0"/>
              <a:t> </a:t>
            </a:r>
            <a:r>
              <a:rPr lang="en-US" i="1" dirty="0" err="1" smtClean="0"/>
              <a:t>Rinnovabili</a:t>
            </a:r>
            <a:r>
              <a:rPr lang="en-US" i="1" dirty="0" smtClean="0"/>
              <a:t> per la </a:t>
            </a:r>
            <a:r>
              <a:rPr lang="en-US" i="1" dirty="0" err="1" smtClean="0"/>
              <a:t>NanoRemediation</a:t>
            </a:r>
            <a:endParaRPr lang="it-IT" dirty="0"/>
          </a:p>
        </p:txBody>
      </p:sp>
      <p:sp>
        <p:nvSpPr>
          <p:cNvPr id="133" name="Sottotitolo 2"/>
          <p:cNvSpPr txBox="1">
            <a:spLocks/>
          </p:cNvSpPr>
          <p:nvPr/>
        </p:nvSpPr>
        <p:spPr>
          <a:xfrm>
            <a:off x="325080" y="4975225"/>
            <a:ext cx="7772400" cy="1333500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solidFill>
                  <a:schemeClr val="bg1"/>
                </a:solidFill>
              </a:rPr>
              <a:t>Prof. Carlo Punta</a:t>
            </a:r>
          </a:p>
          <a:p>
            <a:r>
              <a:rPr lang="it-IT" sz="1800" dirty="0" err="1" smtClean="0">
                <a:solidFill>
                  <a:schemeClr val="bg1"/>
                </a:solidFill>
              </a:rPr>
              <a:t>Department</a:t>
            </a:r>
            <a:r>
              <a:rPr lang="it-IT" sz="1800" dirty="0" smtClean="0">
                <a:solidFill>
                  <a:schemeClr val="bg1"/>
                </a:solidFill>
              </a:rPr>
              <a:t> of </a:t>
            </a:r>
            <a:r>
              <a:rPr lang="it-IT" sz="1800" dirty="0" err="1" smtClean="0">
                <a:solidFill>
                  <a:schemeClr val="bg1"/>
                </a:solidFill>
              </a:rPr>
              <a:t>Chemistry</a:t>
            </a:r>
            <a:r>
              <a:rPr lang="it-IT" sz="1800" dirty="0" smtClean="0">
                <a:solidFill>
                  <a:schemeClr val="bg1"/>
                </a:solidFill>
              </a:rPr>
              <a:t>, </a:t>
            </a:r>
            <a:r>
              <a:rPr lang="it-IT" sz="1800" dirty="0" err="1" smtClean="0">
                <a:solidFill>
                  <a:schemeClr val="bg1"/>
                </a:solidFill>
              </a:rPr>
              <a:t>Materials</a:t>
            </a:r>
            <a:r>
              <a:rPr lang="it-IT" sz="1800" dirty="0" smtClean="0">
                <a:solidFill>
                  <a:schemeClr val="bg1"/>
                </a:solidFill>
              </a:rPr>
              <a:t>, and </a:t>
            </a:r>
            <a:r>
              <a:rPr lang="it-IT" sz="1800" dirty="0" err="1" smtClean="0">
                <a:solidFill>
                  <a:schemeClr val="bg1"/>
                </a:solidFill>
              </a:rPr>
              <a:t>Chemical</a:t>
            </a:r>
            <a:r>
              <a:rPr lang="it-IT" sz="1800" dirty="0" smtClean="0">
                <a:solidFill>
                  <a:schemeClr val="bg1"/>
                </a:solidFill>
              </a:rPr>
              <a:t> </a:t>
            </a:r>
            <a:r>
              <a:rPr lang="it-IT" sz="1800" dirty="0" err="1" smtClean="0">
                <a:solidFill>
                  <a:schemeClr val="bg1"/>
                </a:solidFill>
              </a:rPr>
              <a:t>Engineering</a:t>
            </a:r>
            <a:r>
              <a:rPr lang="it-IT" sz="1800" dirty="0" smtClean="0">
                <a:solidFill>
                  <a:schemeClr val="bg1"/>
                </a:solidFill>
              </a:rPr>
              <a:t> «G. Natta» </a:t>
            </a:r>
            <a:r>
              <a:rPr lang="it-IT" sz="1800" b="1" dirty="0" smtClean="0">
                <a:solidFill>
                  <a:schemeClr val="bg1"/>
                </a:solidFill>
              </a:rPr>
              <a:t>INSTM Local Unit</a:t>
            </a:r>
          </a:p>
          <a:p>
            <a:r>
              <a:rPr lang="it-IT" sz="1800" dirty="0" smtClean="0">
                <a:solidFill>
                  <a:schemeClr val="bg1"/>
                </a:solidFill>
              </a:rPr>
              <a:t>carlo.punta@polimi.it</a:t>
            </a:r>
            <a:endParaRPr lang="it-IT" sz="1800" dirty="0">
              <a:solidFill>
                <a:schemeClr val="bg1"/>
              </a:solidFill>
            </a:endParaRPr>
          </a:p>
        </p:txBody>
      </p:sp>
      <p:pic>
        <p:nvPicPr>
          <p:cNvPr id="13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158" y="5818743"/>
            <a:ext cx="1633274" cy="97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111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48009" y="166242"/>
            <a:ext cx="8581043" cy="586243"/>
          </a:xfrm>
        </p:spPr>
        <p:txBody>
          <a:bodyPr/>
          <a:lstStyle/>
          <a:p>
            <a:r>
              <a:rPr lang="en-US" altLang="en-US" dirty="0"/>
              <a:t>Nanoremediation e </a:t>
            </a:r>
            <a:r>
              <a:rPr lang="en-US" altLang="en-US" dirty="0" err="1"/>
              <a:t>sicurezza</a:t>
            </a:r>
            <a:r>
              <a:rPr lang="en-US" altLang="en-US" dirty="0"/>
              <a:t> </a:t>
            </a:r>
            <a:r>
              <a:rPr lang="en-US" altLang="en-US" dirty="0" err="1"/>
              <a:t>ambientale</a:t>
            </a:r>
            <a:endParaRPr lang="en-US" altLang="en-US" dirty="0"/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581" y="24954"/>
            <a:ext cx="1208963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magine 1" descr="image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112" y="24955"/>
            <a:ext cx="1592100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" descr="2°MANET 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65" y="4942631"/>
            <a:ext cx="1386600" cy="13161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" name="Immagine 25" descr="sea water contaminate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1" y="966530"/>
            <a:ext cx="1584176" cy="11878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" name="Immagine 26" descr="acque di fald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1" y="3666501"/>
            <a:ext cx="1584176" cy="11658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" name="Immagine 27" descr="soil contaminated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520" y="2370356"/>
            <a:ext cx="1596924" cy="11023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23728" y="2874412"/>
            <a:ext cx="6559809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CasellaDiTesto 29"/>
          <p:cNvSpPr txBox="1"/>
          <p:nvPr/>
        </p:nvSpPr>
        <p:spPr>
          <a:xfrm>
            <a:off x="1919708" y="938302"/>
            <a:ext cx="70922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it-IT" baseline="0" dirty="0" smtClean="0"/>
              <a:t>Sicurezza dei materiali utilizzati in bonifica ovvero </a:t>
            </a:r>
            <a:r>
              <a:rPr lang="it-IT" dirty="0" smtClean="0"/>
              <a:t>assenza di </a:t>
            </a:r>
            <a:r>
              <a:rPr lang="it-IT" baseline="0" dirty="0" smtClean="0"/>
              <a:t>effetti</a:t>
            </a:r>
            <a:r>
              <a:rPr lang="it-IT" dirty="0" smtClean="0"/>
              <a:t> a carico degli organismi naturali (</a:t>
            </a:r>
            <a:r>
              <a:rPr lang="it-IT" dirty="0" err="1" smtClean="0"/>
              <a:t>ecotossicità</a:t>
            </a:r>
            <a:r>
              <a:rPr lang="it-IT" dirty="0" smtClean="0"/>
              <a:t>)</a:t>
            </a:r>
          </a:p>
          <a:p>
            <a:pPr>
              <a:buFontTx/>
              <a:buChar char="-"/>
            </a:pPr>
            <a:r>
              <a:rPr lang="it-IT" dirty="0" err="1" smtClean="0"/>
              <a:t>Eco-compatibilità</a:t>
            </a:r>
            <a:r>
              <a:rPr lang="it-IT" dirty="0" smtClean="0"/>
              <a:t> ovvero sintesi da fonti naturali e/o rinnovabili che siano in sintonia con le forme di vita</a:t>
            </a:r>
          </a:p>
          <a:p>
            <a:pPr>
              <a:buFontTx/>
              <a:buChar char="-"/>
            </a:pPr>
            <a:r>
              <a:rPr lang="it-IT" dirty="0" smtClean="0"/>
              <a:t>Riduzione di rifiuti generati dal loro utilizzo e/o smaltimento attraverso soluzioni di contenimento della loro dispersione in ambiente</a:t>
            </a:r>
            <a:endParaRPr lang="it-IT" dirty="0"/>
          </a:p>
        </p:txBody>
      </p:sp>
      <p:pic>
        <p:nvPicPr>
          <p:cNvPr id="31" name="Immagine 7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5542"/>
            <a:ext cx="3659649" cy="492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6204113" y="2692628"/>
            <a:ext cx="2807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Ilaria </a:t>
            </a:r>
            <a:r>
              <a:rPr lang="en-US" b="1" dirty="0" err="1" smtClean="0"/>
              <a:t>Corsi</a:t>
            </a:r>
            <a:r>
              <a:rPr lang="en-US" b="1" dirty="0"/>
              <a:t> </a:t>
            </a:r>
            <a:r>
              <a:rPr lang="en-US" b="1" smtClean="0"/>
              <a:t>(INSTM-UNISI)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144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48009" y="166242"/>
            <a:ext cx="8581043" cy="586243"/>
          </a:xfrm>
        </p:spPr>
        <p:txBody>
          <a:bodyPr/>
          <a:lstStyle/>
          <a:p>
            <a:r>
              <a:rPr lang="en-US" altLang="en-US" dirty="0" smtClean="0"/>
              <a:t>NAIADI</a:t>
            </a:r>
            <a:endParaRPr lang="en-US" altLang="en-US" dirty="0"/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581" y="24954"/>
            <a:ext cx="1208963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magine 1" descr="image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112" y="24955"/>
            <a:ext cx="1592100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Immagine 7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5542"/>
            <a:ext cx="3659649" cy="492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649" y="1045971"/>
            <a:ext cx="1922464" cy="1153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Risultati immagini per regione lombardi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89" y="4878736"/>
            <a:ext cx="2340400" cy="949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sipcam-oxon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619" y="4861507"/>
            <a:ext cx="2215433" cy="71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riangolo isoscele 1"/>
          <p:cNvSpPr/>
          <p:nvPr/>
        </p:nvSpPr>
        <p:spPr>
          <a:xfrm>
            <a:off x="2755943" y="2199449"/>
            <a:ext cx="3800900" cy="2797045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/>
              <a:t>NAIADI</a:t>
            </a:r>
            <a:endParaRPr lang="en-US" sz="4400" b="1" dirty="0"/>
          </a:p>
        </p:txBody>
      </p:sp>
      <p:pic>
        <p:nvPicPr>
          <p:cNvPr id="12290" name="Picture 2" descr="Risultati immagini per spray dryer buchi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73" r="19186"/>
          <a:stretch/>
        </p:blipFill>
        <p:spPr bwMode="auto">
          <a:xfrm>
            <a:off x="200494" y="1013638"/>
            <a:ext cx="2796395" cy="343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49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Team</a:t>
            </a:r>
            <a:endParaRPr lang="en-US" dirty="0"/>
          </a:p>
        </p:txBody>
      </p:sp>
      <p:pic>
        <p:nvPicPr>
          <p:cNvPr id="4" name="Picture 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341438"/>
            <a:ext cx="1006475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sellaDiTesto 10"/>
          <p:cNvSpPr txBox="1">
            <a:spLocks noChangeArrowheads="1"/>
          </p:cNvSpPr>
          <p:nvPr/>
        </p:nvSpPr>
        <p:spPr bwMode="auto">
          <a:xfrm>
            <a:off x="1187450" y="2505075"/>
            <a:ext cx="12588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4C80"/>
              </a:buClr>
              <a:buSzPct val="8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4D82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4C8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</a:rPr>
              <a:t>Carlo Punta</a:t>
            </a:r>
            <a:endParaRPr kumimoji="0" lang="it-IT" altLang="en-US" sz="1400" b="0" i="1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</a:endParaRPr>
          </a:p>
        </p:txBody>
      </p:sp>
      <p:sp>
        <p:nvSpPr>
          <p:cNvPr id="6" name="CasellaDiTesto 11"/>
          <p:cNvSpPr txBox="1">
            <a:spLocks noChangeArrowheads="1"/>
          </p:cNvSpPr>
          <p:nvPr/>
        </p:nvSpPr>
        <p:spPr bwMode="auto">
          <a:xfrm>
            <a:off x="34925" y="2505075"/>
            <a:ext cx="1511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4C80"/>
              </a:buClr>
              <a:buSzPct val="8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4D82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4C8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</a:rPr>
              <a:t>Lucio Melone</a:t>
            </a:r>
            <a:endParaRPr kumimoji="0" lang="it-IT" altLang="en-US" sz="1400" b="0" i="1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</a:endParaRPr>
          </a:p>
        </p:txBody>
      </p:sp>
      <p:sp>
        <p:nvSpPr>
          <p:cNvPr id="8" name="CasellaDiTesto 3"/>
          <p:cNvSpPr txBox="1">
            <a:spLocks noChangeArrowheads="1"/>
          </p:cNvSpPr>
          <p:nvPr/>
        </p:nvSpPr>
        <p:spPr bwMode="auto">
          <a:xfrm>
            <a:off x="611188" y="903289"/>
            <a:ext cx="53514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4C80"/>
              </a:buClr>
              <a:buSzPct val="8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4D82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4C8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</a:rPr>
              <a:t>TOCNF synthesis</a:t>
            </a:r>
            <a:endParaRPr kumimoji="0" lang="it-IT" altLang="en-US" sz="1800" b="1" i="1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</a:endParaRPr>
          </a:p>
        </p:txBody>
      </p:sp>
      <p:pic>
        <p:nvPicPr>
          <p:cNvPr id="9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175" y="1341438"/>
            <a:ext cx="1147763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asellaDiTesto 10"/>
          <p:cNvSpPr txBox="1">
            <a:spLocks noChangeArrowheads="1"/>
          </p:cNvSpPr>
          <p:nvPr/>
        </p:nvSpPr>
        <p:spPr bwMode="auto">
          <a:xfrm>
            <a:off x="2195513" y="2493963"/>
            <a:ext cx="1657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4C80"/>
              </a:buClr>
              <a:buSzPct val="8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4D82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4C8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</a:rPr>
              <a:t>Massimo Cametti</a:t>
            </a:r>
            <a:endParaRPr kumimoji="0" lang="it-IT" altLang="en-US" sz="1400" b="0" i="1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</a:endParaRPr>
          </a:p>
        </p:txBody>
      </p:sp>
      <p:pic>
        <p:nvPicPr>
          <p:cNvPr id="13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13" y="1341438"/>
            <a:ext cx="11557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CasellaDiTesto 11"/>
          <p:cNvSpPr txBox="1">
            <a:spLocks noChangeArrowheads="1"/>
          </p:cNvSpPr>
          <p:nvPr/>
        </p:nvSpPr>
        <p:spPr bwMode="auto">
          <a:xfrm>
            <a:off x="3671888" y="2473325"/>
            <a:ext cx="1511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4C80"/>
              </a:buClr>
              <a:buSzPct val="8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4D82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4C8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</a:rPr>
              <a:t>Luigi De Nardo</a:t>
            </a:r>
            <a:endParaRPr kumimoji="0" lang="it-IT" altLang="en-US" sz="1400" b="0" i="1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</a:endParaRPr>
          </a:p>
        </p:txBody>
      </p:sp>
      <p:grpSp>
        <p:nvGrpSpPr>
          <p:cNvPr id="29" name="Gruppo 28"/>
          <p:cNvGrpSpPr/>
          <p:nvPr/>
        </p:nvGrpSpPr>
        <p:grpSpPr>
          <a:xfrm>
            <a:off x="766068" y="4266664"/>
            <a:ext cx="4692650" cy="1990725"/>
            <a:chOff x="766068" y="3923764"/>
            <a:chExt cx="4692650" cy="1990725"/>
          </a:xfrm>
        </p:grpSpPr>
        <p:sp>
          <p:nvSpPr>
            <p:cNvPr id="7" name="CasellaDiTesto 17"/>
            <p:cNvSpPr txBox="1">
              <a:spLocks noChangeArrowheads="1"/>
            </p:cNvSpPr>
            <p:nvPr/>
          </p:nvSpPr>
          <p:spPr bwMode="auto">
            <a:xfrm>
              <a:off x="766068" y="3923764"/>
              <a:ext cx="4664075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4C80"/>
                </a:buClr>
                <a:buSzPct val="8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4D82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4C8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charset="0"/>
                </a:rPr>
                <a:t>Analytical Unit</a:t>
              </a:r>
              <a:endParaRPr kumimoji="0" lang="it-IT" altLang="en-US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</a:endParaRPr>
            </a:p>
          </p:txBody>
        </p:sp>
        <p:pic>
          <p:nvPicPr>
            <p:cNvPr id="11" name="Picture 2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655" y="4350802"/>
              <a:ext cx="1230313" cy="118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CasellaDiTesto 10"/>
            <p:cNvSpPr txBox="1">
              <a:spLocks noChangeArrowheads="1"/>
            </p:cNvSpPr>
            <p:nvPr/>
          </p:nvSpPr>
          <p:spPr bwMode="auto">
            <a:xfrm>
              <a:off x="2998093" y="5574764"/>
              <a:ext cx="1655762" cy="306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4C80"/>
                </a:buClr>
                <a:buSzPct val="8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4D82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4C8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1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charset="0"/>
                </a:rPr>
                <a:t>Andrea Mele</a:t>
              </a:r>
              <a:endParaRPr kumimoji="0" lang="it-IT" alt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</a:endParaRPr>
            </a:p>
          </p:txBody>
        </p:sp>
        <p:pic>
          <p:nvPicPr>
            <p:cNvPr id="15" name="Immagine 1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4930" y="4309527"/>
              <a:ext cx="9525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CasellaDiTesto 15"/>
            <p:cNvSpPr txBox="1"/>
            <p:nvPr/>
          </p:nvSpPr>
          <p:spPr>
            <a:xfrm>
              <a:off x="4220468" y="5606514"/>
              <a:ext cx="1238250" cy="3079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t-IT" sz="1400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Monica Ferro</a:t>
              </a:r>
              <a:endParaRPr lang="en-GB" sz="1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pic>
          <p:nvPicPr>
            <p:cNvPr id="17" name="Immagine 1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1068" y="4396839"/>
              <a:ext cx="1306512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CasellaDiTesto 17"/>
            <p:cNvSpPr txBox="1"/>
            <p:nvPr/>
          </p:nvSpPr>
          <p:spPr>
            <a:xfrm>
              <a:off x="1040705" y="5476339"/>
              <a:ext cx="1676400" cy="3079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t-IT" sz="1400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Franca Castiglione</a:t>
              </a:r>
              <a:endParaRPr lang="en-GB" sz="1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</p:grpSp>
      <p:grpSp>
        <p:nvGrpSpPr>
          <p:cNvPr id="28" name="Gruppo 27"/>
          <p:cNvGrpSpPr/>
          <p:nvPr/>
        </p:nvGrpSpPr>
        <p:grpSpPr>
          <a:xfrm>
            <a:off x="6219825" y="2138363"/>
            <a:ext cx="2762250" cy="3854450"/>
            <a:chOff x="6219825" y="2138363"/>
            <a:chExt cx="2762250" cy="3854450"/>
          </a:xfrm>
        </p:grpSpPr>
        <p:pic>
          <p:nvPicPr>
            <p:cNvPr id="19" name="Immagine 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8250" y="2138363"/>
              <a:ext cx="1000125" cy="140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9825" y="2354263"/>
              <a:ext cx="1303338" cy="1303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Immagine 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3163" y="4460875"/>
              <a:ext cx="1458912" cy="1155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3" descr="unime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9200" y="4460875"/>
              <a:ext cx="1079500" cy="107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CasellaDiTesto 22"/>
            <p:cNvSpPr txBox="1"/>
            <p:nvPr/>
          </p:nvSpPr>
          <p:spPr>
            <a:xfrm>
              <a:off x="7429500" y="3590925"/>
              <a:ext cx="1319213" cy="3079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t-IT" sz="1400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Barbara Rossi</a:t>
              </a:r>
              <a:endParaRPr lang="en-GB" sz="1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24" name="CasellaDiTesto 23"/>
            <p:cNvSpPr txBox="1"/>
            <p:nvPr/>
          </p:nvSpPr>
          <p:spPr>
            <a:xfrm>
              <a:off x="7451725" y="5684838"/>
              <a:ext cx="1516063" cy="3079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t-IT" sz="1400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Valentina Venuti</a:t>
              </a:r>
              <a:endParaRPr lang="en-GB" sz="1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8" t="8533" r="59129" b="76324"/>
          <a:stretch>
            <a:fillRect/>
          </a:stretch>
        </p:blipFill>
        <p:spPr bwMode="auto">
          <a:xfrm>
            <a:off x="152400" y="1341438"/>
            <a:ext cx="1008063" cy="120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50" y="1338263"/>
            <a:ext cx="1098550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 Box 30"/>
          <p:cNvSpPr txBox="1">
            <a:spLocks noChangeArrowheads="1"/>
          </p:cNvSpPr>
          <p:nvPr/>
        </p:nvSpPr>
        <p:spPr bwMode="auto">
          <a:xfrm>
            <a:off x="4899025" y="2490788"/>
            <a:ext cx="13414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4C80"/>
              </a:buClr>
              <a:buSzPct val="8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4D82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4C8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1400" b="0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</a:rPr>
              <a:t>Nadia </a:t>
            </a:r>
            <a:r>
              <a:rPr kumimoji="0" lang="it-IT" altLang="it-IT" sz="1400" b="0" i="1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</a:rPr>
              <a:t>Pastori</a:t>
            </a:r>
          </a:p>
        </p:txBody>
      </p:sp>
      <p:pic>
        <p:nvPicPr>
          <p:cNvPr id="4098" name="Picture 2" descr="C:\Users\cpunta\AppData\Local\Microsoft\Windows\Temporary Internet Files\Content.Outlook\5UC9JH7L\fiorati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09" y="2882899"/>
            <a:ext cx="975078" cy="1097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CasellaDiTesto 11"/>
          <p:cNvSpPr txBox="1">
            <a:spLocks noChangeArrowheads="1"/>
          </p:cNvSpPr>
          <p:nvPr/>
        </p:nvSpPr>
        <p:spPr bwMode="auto">
          <a:xfrm>
            <a:off x="552425" y="3980398"/>
            <a:ext cx="1511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4C80"/>
              </a:buClr>
              <a:buSzPct val="8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4D82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4C8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</a:rPr>
              <a:t>Andrea Fiorati</a:t>
            </a:r>
            <a:endParaRPr kumimoji="0" lang="it-IT" altLang="en-US" sz="1400" b="0" i="1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</a:endParaRPr>
          </a:p>
        </p:txBody>
      </p:sp>
      <p:pic>
        <p:nvPicPr>
          <p:cNvPr id="4099" name="Picture 3" descr="C:\Users\cpunta\AppData\Local\Microsoft\Windows\Temporary Internet Files\Content.Outlook\5UC9JH7L\Foto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191" y="2840831"/>
            <a:ext cx="847777" cy="1139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CasellaDiTesto 11"/>
          <p:cNvSpPr txBox="1">
            <a:spLocks noChangeArrowheads="1"/>
          </p:cNvSpPr>
          <p:nvPr/>
        </p:nvSpPr>
        <p:spPr bwMode="auto">
          <a:xfrm>
            <a:off x="2191617" y="3970337"/>
            <a:ext cx="1727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4C80"/>
              </a:buClr>
              <a:buSzPct val="8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4D82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4C8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</a:rPr>
              <a:t>Aurora Sganappa</a:t>
            </a:r>
            <a:endParaRPr kumimoji="0" lang="it-IT" altLang="en-US" sz="1400" b="0" i="1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</a:endParaRPr>
          </a:p>
        </p:txBody>
      </p:sp>
      <p:pic>
        <p:nvPicPr>
          <p:cNvPr id="3" name="Picture 2" descr="C:\Users\cpunta\AppData\Local\Microsoft\Windows\Temporary Internet Files\Content.Outlook\5UC9JH7L\f2fa8a_57c81be2dc8e41da9fdf2b58b11e3d21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925" y="2826414"/>
            <a:ext cx="1168400" cy="116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CasellaDiTesto 11"/>
          <p:cNvSpPr txBox="1">
            <a:spLocks noChangeArrowheads="1"/>
          </p:cNvSpPr>
          <p:nvPr/>
        </p:nvSpPr>
        <p:spPr bwMode="auto">
          <a:xfrm>
            <a:off x="4106142" y="3970337"/>
            <a:ext cx="1727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4C80"/>
              </a:buClr>
              <a:buSzPct val="8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4D82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4C8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400" i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Manuel Petroselli</a:t>
            </a:r>
            <a:endParaRPr kumimoji="0" lang="it-IT" altLang="en-US" sz="1400" b="0" i="1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</a:endParaRPr>
          </a:p>
        </p:txBody>
      </p:sp>
      <p:pic>
        <p:nvPicPr>
          <p:cNvPr id="35" name="Immagine 7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5542"/>
            <a:ext cx="3659649" cy="492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7314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48009" y="166242"/>
            <a:ext cx="8581043" cy="586243"/>
          </a:xfrm>
        </p:spPr>
        <p:txBody>
          <a:bodyPr/>
          <a:lstStyle/>
          <a:p>
            <a:r>
              <a:rPr lang="en-US" altLang="en-US" dirty="0" err="1" smtClean="0"/>
              <a:t>Materiali</a:t>
            </a:r>
            <a:r>
              <a:rPr lang="en-US" altLang="en-US" dirty="0" smtClean="0"/>
              <a:t> a base di </a:t>
            </a:r>
            <a:r>
              <a:rPr lang="en-US" altLang="en-US" dirty="0" err="1" smtClean="0"/>
              <a:t>Polisaccaridi</a:t>
            </a:r>
            <a:endParaRPr lang="en-US" altLang="en-US" dirty="0" smtClean="0"/>
          </a:p>
        </p:txBody>
      </p:sp>
      <p:grpSp>
        <p:nvGrpSpPr>
          <p:cNvPr id="5" name="Gruppo 1"/>
          <p:cNvGrpSpPr>
            <a:grpSpLocks/>
          </p:cNvGrpSpPr>
          <p:nvPr/>
        </p:nvGrpSpPr>
        <p:grpSpPr bwMode="auto">
          <a:xfrm>
            <a:off x="3033" y="1109568"/>
            <a:ext cx="4416425" cy="3422650"/>
            <a:chOff x="35497" y="1390277"/>
            <a:chExt cx="4415084" cy="3423691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7" y="1390277"/>
              <a:ext cx="4415084" cy="3423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CasellaDiTesto 4"/>
            <p:cNvSpPr txBox="1">
              <a:spLocks noChangeArrowheads="1"/>
            </p:cNvSpPr>
            <p:nvPr/>
          </p:nvSpPr>
          <p:spPr bwMode="auto">
            <a:xfrm>
              <a:off x="2866406" y="1427373"/>
              <a:ext cx="15841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4C80"/>
                </a:buClr>
                <a:buSzPct val="8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4D82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4C8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CELLULOSE</a:t>
              </a:r>
              <a:endParaRPr kumimoji="0" lang="en-US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grpSp>
        <p:nvGrpSpPr>
          <p:cNvPr id="8" name="Gruppo 4"/>
          <p:cNvGrpSpPr>
            <a:grpSpLocks/>
          </p:cNvGrpSpPr>
          <p:nvPr/>
        </p:nvGrpSpPr>
        <p:grpSpPr bwMode="auto">
          <a:xfrm>
            <a:off x="4602163" y="4051300"/>
            <a:ext cx="4441649" cy="2149475"/>
            <a:chOff x="4572000" y="1241225"/>
            <a:chExt cx="4486542" cy="2743200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5"/>
            <a:stretch>
              <a:fillRect/>
            </a:stretch>
          </p:blipFill>
          <p:spPr bwMode="auto">
            <a:xfrm>
              <a:off x="4572000" y="1241225"/>
              <a:ext cx="4486542" cy="274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CasellaDiTesto 2"/>
            <p:cNvSpPr txBox="1">
              <a:spLocks noChangeArrowheads="1"/>
            </p:cNvSpPr>
            <p:nvPr/>
          </p:nvSpPr>
          <p:spPr bwMode="auto">
            <a:xfrm>
              <a:off x="7884565" y="2500509"/>
              <a:ext cx="112934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4C80"/>
                </a:buClr>
                <a:buSzPct val="8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4D82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4C8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Minion Web" pitchFamily="18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charset="0"/>
                </a:rPr>
                <a:t>STARCH</a:t>
              </a:r>
              <a:endParaRPr kumimoji="0" lang="en-US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</a:endParaRPr>
            </a:p>
          </p:txBody>
        </p:sp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0312" y="2894866"/>
              <a:ext cx="1656184" cy="10759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274" y="2557463"/>
            <a:ext cx="1737783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458" y="1230313"/>
            <a:ext cx="3200400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CasellaDiTesto 13"/>
          <p:cNvSpPr txBox="1">
            <a:spLocks noChangeArrowheads="1"/>
          </p:cNvSpPr>
          <p:nvPr/>
        </p:nvSpPr>
        <p:spPr bwMode="auto">
          <a:xfrm>
            <a:off x="7510462" y="1256004"/>
            <a:ext cx="16335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4C80"/>
              </a:buClr>
              <a:buSzPct val="8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4D82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4C8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</a:rPr>
              <a:t>FENUGREEK</a:t>
            </a:r>
            <a:endParaRPr kumimoji="0" lang="en-US" altLang="en-US" sz="1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37325" y="4341813"/>
            <a:ext cx="2517775" cy="766762"/>
          </a:xfrm>
          <a:prstGeom prst="rect">
            <a:avLst/>
          </a:prstGeom>
          <a:gradFill>
            <a:gsLst>
              <a:gs pos="0">
                <a:srgbClr val="00CC99">
                  <a:tint val="66000"/>
                  <a:satMod val="160000"/>
                </a:srgbClr>
              </a:gs>
              <a:gs pos="50000">
                <a:srgbClr val="00CC99">
                  <a:tint val="44500"/>
                  <a:satMod val="160000"/>
                </a:srgbClr>
              </a:gs>
              <a:gs pos="100000">
                <a:srgbClr val="00CC99">
                  <a:tint val="23500"/>
                  <a:satMod val="160000"/>
                </a:srgbClr>
              </a:gs>
            </a:gsLst>
            <a:lin ang="5400000" scaled="0"/>
          </a:gradFill>
          <a:ln>
            <a:noFill/>
          </a:ln>
        </p:spPr>
      </p:pic>
      <p:sp>
        <p:nvSpPr>
          <p:cNvPr id="16" name="CasellaDiTesto 2"/>
          <p:cNvSpPr txBox="1">
            <a:spLocks noChangeArrowheads="1"/>
          </p:cNvSpPr>
          <p:nvPr/>
        </p:nvSpPr>
        <p:spPr bwMode="auto">
          <a:xfrm>
            <a:off x="6946900" y="4041775"/>
            <a:ext cx="19351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4C80"/>
              </a:buClr>
              <a:buSzPct val="8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4D82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4C8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</a:rPr>
              <a:t>CYCLODEXTRINS</a:t>
            </a:r>
            <a:endParaRPr kumimoji="0" lang="en-US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17" name="Picture 30" descr="trott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393" y="4704423"/>
            <a:ext cx="1295400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CasellaDiTesto 4"/>
          <p:cNvSpPr txBox="1">
            <a:spLocks noChangeArrowheads="1"/>
          </p:cNvSpPr>
          <p:nvPr/>
        </p:nvSpPr>
        <p:spPr bwMode="auto">
          <a:xfrm>
            <a:off x="2063834" y="5845837"/>
            <a:ext cx="2269959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4C80"/>
              </a:buClr>
              <a:buSzPct val="8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4D82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4C8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</a:rPr>
              <a:t>Francesco Trotta</a:t>
            </a:r>
            <a:endParaRPr kumimoji="0" lang="it-IT" altLang="en-US" sz="1400" b="0" i="1" u="none" strike="noStrike" kern="0" cap="none" spc="0" normalizeH="0" baseline="0" noProof="0" dirty="0" smtClean="0">
              <a:ln>
                <a:noFill/>
              </a:ln>
              <a:solidFill>
                <a:srgbClr val="00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</a:endParaRPr>
          </a:p>
        </p:txBody>
      </p:sp>
      <p:pic>
        <p:nvPicPr>
          <p:cNvPr id="19" name="Picture 4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345" y="4779036"/>
            <a:ext cx="944563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CasellaDiTesto 4"/>
          <p:cNvSpPr txBox="1">
            <a:spLocks noChangeArrowheads="1"/>
          </p:cNvSpPr>
          <p:nvPr/>
        </p:nvSpPr>
        <p:spPr bwMode="auto">
          <a:xfrm>
            <a:off x="7643671" y="2312988"/>
            <a:ext cx="1260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4C80"/>
              </a:buClr>
              <a:buSzPct val="8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4D82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4C8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Yves </a:t>
            </a:r>
            <a:r>
              <a:rPr kumimoji="0" lang="en-US" alt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Galante</a:t>
            </a:r>
            <a:endParaRPr kumimoji="0" lang="it-IT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21" name="Picture 2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65" r="48174"/>
          <a:stretch>
            <a:fillRect/>
          </a:stretch>
        </p:blipFill>
        <p:spPr bwMode="auto">
          <a:xfrm>
            <a:off x="7693479" y="2620962"/>
            <a:ext cx="1192886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764" y="1549869"/>
            <a:ext cx="910288" cy="80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581" y="24954"/>
            <a:ext cx="1208963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magine 1" descr="image00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112" y="24955"/>
            <a:ext cx="1592100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Immagine 7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5542"/>
            <a:ext cx="3659649" cy="492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364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48009" y="166242"/>
            <a:ext cx="8581043" cy="586243"/>
          </a:xfrm>
        </p:spPr>
        <p:txBody>
          <a:bodyPr/>
          <a:lstStyle/>
          <a:p>
            <a:r>
              <a:rPr lang="en-US" altLang="en-US" dirty="0" err="1"/>
              <a:t>Materiali</a:t>
            </a:r>
            <a:r>
              <a:rPr lang="en-US" altLang="en-US" dirty="0"/>
              <a:t> a base di </a:t>
            </a:r>
            <a:r>
              <a:rPr lang="en-US" altLang="en-US" dirty="0" err="1"/>
              <a:t>Polisaccaridi</a:t>
            </a:r>
            <a:endParaRPr lang="en-US" altLang="en-US" dirty="0" smtClean="0"/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581" y="24954"/>
            <a:ext cx="1208963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magine 1" descr="image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112" y="24955"/>
            <a:ext cx="1592100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70" y="1012491"/>
            <a:ext cx="7849590" cy="494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Immagine 7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5542"/>
            <a:ext cx="3659649" cy="492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034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48009" y="166242"/>
            <a:ext cx="8581043" cy="586243"/>
          </a:xfrm>
        </p:spPr>
        <p:txBody>
          <a:bodyPr/>
          <a:lstStyle/>
          <a:p>
            <a:r>
              <a:rPr lang="en-US" altLang="en-US" dirty="0" err="1"/>
              <a:t>Materiali</a:t>
            </a:r>
            <a:r>
              <a:rPr lang="en-US" altLang="en-US" dirty="0"/>
              <a:t> a base di </a:t>
            </a:r>
            <a:r>
              <a:rPr lang="en-US" altLang="en-US" dirty="0" err="1"/>
              <a:t>Polisaccaridi</a:t>
            </a:r>
            <a:endParaRPr lang="en-US" altLang="en-US" dirty="0" smtClean="0"/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581" y="24954"/>
            <a:ext cx="1208963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magine 1" descr="image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112" y="24955"/>
            <a:ext cx="1592100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8161362" cy="4581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uppo 1"/>
          <p:cNvGrpSpPr/>
          <p:nvPr/>
        </p:nvGrpSpPr>
        <p:grpSpPr>
          <a:xfrm>
            <a:off x="611560" y="4005064"/>
            <a:ext cx="7632848" cy="2251412"/>
            <a:chOff x="611560" y="4005064"/>
            <a:chExt cx="7632848" cy="2251412"/>
          </a:xfrm>
        </p:grpSpPr>
        <p:grpSp>
          <p:nvGrpSpPr>
            <p:cNvPr id="7" name="Gruppo 6"/>
            <p:cNvGrpSpPr/>
            <p:nvPr/>
          </p:nvGrpSpPr>
          <p:grpSpPr>
            <a:xfrm>
              <a:off x="611560" y="4005064"/>
              <a:ext cx="2016224" cy="2251412"/>
              <a:chOff x="611560" y="4005064"/>
              <a:chExt cx="2016224" cy="2251412"/>
            </a:xfrm>
          </p:grpSpPr>
          <p:sp>
            <p:nvSpPr>
              <p:cNvPr id="8" name="Rettangolo 7"/>
              <p:cNvSpPr/>
              <p:nvPr/>
            </p:nvSpPr>
            <p:spPr>
              <a:xfrm>
                <a:off x="611560" y="5733256"/>
                <a:ext cx="201622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dirty="0"/>
                  <a:t>High-intensity </a:t>
                </a:r>
                <a:r>
                  <a:rPr lang="en-US" b="1" dirty="0" err="1" smtClean="0"/>
                  <a:t>ultrasonication</a:t>
                </a:r>
                <a:endParaRPr lang="en-US" b="1" dirty="0"/>
              </a:p>
            </p:txBody>
          </p:sp>
          <p:sp>
            <p:nvSpPr>
              <p:cNvPr id="9" name="Freccia a destra 8"/>
              <p:cNvSpPr/>
              <p:nvPr/>
            </p:nvSpPr>
            <p:spPr>
              <a:xfrm rot="16200000">
                <a:off x="1439652" y="5409220"/>
                <a:ext cx="360040" cy="288032"/>
              </a:xfrm>
              <a:prstGeom prst="right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Rettangolo 9"/>
              <p:cNvSpPr/>
              <p:nvPr/>
            </p:nvSpPr>
            <p:spPr>
              <a:xfrm>
                <a:off x="755576" y="4005064"/>
                <a:ext cx="1872208" cy="1296144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uppo 10"/>
            <p:cNvGrpSpPr/>
            <p:nvPr/>
          </p:nvGrpSpPr>
          <p:grpSpPr>
            <a:xfrm>
              <a:off x="2483768" y="4005064"/>
              <a:ext cx="2016224" cy="2251412"/>
              <a:chOff x="2483768" y="4005064"/>
              <a:chExt cx="2016224" cy="2251412"/>
            </a:xfrm>
          </p:grpSpPr>
          <p:sp>
            <p:nvSpPr>
              <p:cNvPr id="12" name="Rettangolo 11"/>
              <p:cNvSpPr/>
              <p:nvPr/>
            </p:nvSpPr>
            <p:spPr>
              <a:xfrm>
                <a:off x="2483768" y="5733256"/>
                <a:ext cx="201622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dirty="0"/>
                  <a:t>H</a:t>
                </a:r>
                <a:r>
                  <a:rPr lang="en-US" b="1" dirty="0" smtClean="0"/>
                  <a:t>ydrochloric acid hydrolysis</a:t>
                </a:r>
                <a:endParaRPr lang="en-US" b="1" dirty="0"/>
              </a:p>
            </p:txBody>
          </p:sp>
          <p:sp>
            <p:nvSpPr>
              <p:cNvPr id="13" name="Freccia a destra 12"/>
              <p:cNvSpPr/>
              <p:nvPr/>
            </p:nvSpPr>
            <p:spPr>
              <a:xfrm rot="16200000">
                <a:off x="3311860" y="5409220"/>
                <a:ext cx="360040" cy="288032"/>
              </a:xfrm>
              <a:prstGeom prst="right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ttangolo 13"/>
              <p:cNvSpPr/>
              <p:nvPr/>
            </p:nvSpPr>
            <p:spPr>
              <a:xfrm>
                <a:off x="2627784" y="4005064"/>
                <a:ext cx="1872208" cy="1296144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uppo 14"/>
            <p:cNvGrpSpPr/>
            <p:nvPr/>
          </p:nvGrpSpPr>
          <p:grpSpPr>
            <a:xfrm>
              <a:off x="4355976" y="4005064"/>
              <a:ext cx="2016224" cy="2251412"/>
              <a:chOff x="4355976" y="4005064"/>
              <a:chExt cx="2016224" cy="2251412"/>
            </a:xfrm>
          </p:grpSpPr>
          <p:sp>
            <p:nvSpPr>
              <p:cNvPr id="16" name="Rettangolo 15"/>
              <p:cNvSpPr/>
              <p:nvPr/>
            </p:nvSpPr>
            <p:spPr>
              <a:xfrm>
                <a:off x="4355976" y="5733256"/>
                <a:ext cx="201622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dirty="0" smtClean="0"/>
                  <a:t>TEMPO-mediated oxidation</a:t>
                </a:r>
                <a:endParaRPr lang="en-US" b="1" dirty="0"/>
              </a:p>
            </p:txBody>
          </p:sp>
          <p:sp>
            <p:nvSpPr>
              <p:cNvPr id="17" name="Freccia a destra 16"/>
              <p:cNvSpPr/>
              <p:nvPr/>
            </p:nvSpPr>
            <p:spPr>
              <a:xfrm rot="16200000">
                <a:off x="5184068" y="5409220"/>
                <a:ext cx="360040" cy="288032"/>
              </a:xfrm>
              <a:prstGeom prst="right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ttangolo 17"/>
              <p:cNvSpPr/>
              <p:nvPr/>
            </p:nvSpPr>
            <p:spPr>
              <a:xfrm>
                <a:off x="4499992" y="4005064"/>
                <a:ext cx="1872208" cy="1296144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uppo 18"/>
            <p:cNvGrpSpPr/>
            <p:nvPr/>
          </p:nvGrpSpPr>
          <p:grpSpPr>
            <a:xfrm>
              <a:off x="6228184" y="4005064"/>
              <a:ext cx="2016224" cy="2251412"/>
              <a:chOff x="6228184" y="4005064"/>
              <a:chExt cx="2016224" cy="2251412"/>
            </a:xfrm>
          </p:grpSpPr>
          <p:sp>
            <p:nvSpPr>
              <p:cNvPr id="20" name="Rettangolo 19"/>
              <p:cNvSpPr/>
              <p:nvPr/>
            </p:nvSpPr>
            <p:spPr>
              <a:xfrm>
                <a:off x="6228184" y="5733256"/>
                <a:ext cx="201622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dirty="0" smtClean="0"/>
                  <a:t>Sulfuric acid hydrolysis</a:t>
                </a:r>
                <a:endParaRPr lang="en-US" b="1" dirty="0"/>
              </a:p>
            </p:txBody>
          </p:sp>
          <p:sp>
            <p:nvSpPr>
              <p:cNvPr id="21" name="Freccia a destra 20"/>
              <p:cNvSpPr/>
              <p:nvPr/>
            </p:nvSpPr>
            <p:spPr>
              <a:xfrm rot="16200000">
                <a:off x="7056276" y="5409220"/>
                <a:ext cx="360040" cy="288032"/>
              </a:xfrm>
              <a:prstGeom prst="right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ttangolo 21"/>
              <p:cNvSpPr/>
              <p:nvPr/>
            </p:nvSpPr>
            <p:spPr>
              <a:xfrm>
                <a:off x="6372200" y="4005064"/>
                <a:ext cx="1872208" cy="1296144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5" name="Immagine 7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5542"/>
            <a:ext cx="3659649" cy="492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44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48009" y="166242"/>
            <a:ext cx="8581043" cy="586243"/>
          </a:xfrm>
        </p:spPr>
        <p:txBody>
          <a:bodyPr/>
          <a:lstStyle/>
          <a:p>
            <a:r>
              <a:rPr lang="en-US" altLang="en-US" dirty="0" err="1" smtClean="0"/>
              <a:t>Protocollo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semplice</a:t>
            </a:r>
            <a:r>
              <a:rPr lang="en-US" altLang="en-US" dirty="0" smtClean="0"/>
              <a:t> e </a:t>
            </a:r>
            <a:r>
              <a:rPr lang="en-US" altLang="en-US" dirty="0" err="1" smtClean="0"/>
              <a:t>scalabile</a:t>
            </a:r>
            <a:endParaRPr lang="en-US" altLang="en-US" dirty="0" smtClean="0"/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581" y="24954"/>
            <a:ext cx="1208963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magine 1" descr="image0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112" y="24955"/>
            <a:ext cx="1592100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2" descr="http://biofluidfocus.com/wp-content/uploads/24-well-plate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915" y="1462170"/>
            <a:ext cx="2306638" cy="169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0" name="Ogget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0112687"/>
              </p:ext>
            </p:extLst>
          </p:nvPr>
        </p:nvGraphicFramePr>
        <p:xfrm>
          <a:off x="1058965" y="1419266"/>
          <a:ext cx="1201738" cy="160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CS ChemDraw Drawing" r:id="rId6" imgW="1133559" imgH="1514588" progId="ChemDraw.Document.6.0">
                  <p:embed/>
                </p:oleObj>
              </mc:Choice>
              <mc:Fallback>
                <p:oleObj name="CS ChemDraw Drawing" r:id="rId6" imgW="1133559" imgH="1514588" progId="ChemDraw.Document.6.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8965" y="1419266"/>
                        <a:ext cx="1201738" cy="160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" name="Freccia circolare in giù 71"/>
          <p:cNvSpPr/>
          <p:nvPr/>
        </p:nvSpPr>
        <p:spPr>
          <a:xfrm>
            <a:off x="2089935" y="930441"/>
            <a:ext cx="1927225" cy="495300"/>
          </a:xfrm>
          <a:prstGeom prst="curvedDownArrow">
            <a:avLst/>
          </a:prstGeom>
          <a:solidFill>
            <a:srgbClr val="00CC99"/>
          </a:solidFill>
          <a:ln w="25400" cap="flat" cmpd="sng" algn="ctr">
            <a:solidFill>
              <a:srgbClr val="00CC9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4" name="Freccia a destra con strisce 73"/>
          <p:cNvSpPr/>
          <p:nvPr/>
        </p:nvSpPr>
        <p:spPr>
          <a:xfrm>
            <a:off x="6099278" y="2105066"/>
            <a:ext cx="576262" cy="576263"/>
          </a:xfrm>
          <a:prstGeom prst="stripedRightArrow">
            <a:avLst/>
          </a:prstGeom>
          <a:solidFill>
            <a:srgbClr val="00CC99"/>
          </a:solidFill>
          <a:ln w="25400" cap="flat" cmpd="sng" algn="ctr">
            <a:solidFill>
              <a:srgbClr val="00CC9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5" name="Immagin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953" y="1473241"/>
            <a:ext cx="1403350" cy="18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CasellaDiTesto 12"/>
          <p:cNvSpPr txBox="1">
            <a:spLocks noChangeArrowheads="1"/>
          </p:cNvSpPr>
          <p:nvPr/>
        </p:nvSpPr>
        <p:spPr bwMode="auto">
          <a:xfrm>
            <a:off x="6926365" y="1079541"/>
            <a:ext cx="1530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4C80"/>
              </a:buClr>
              <a:buSzPct val="8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4D82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4C8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charset="0"/>
              </a:rPr>
              <a:t>Freeze-drying</a:t>
            </a:r>
            <a:endParaRPr kumimoji="0" lang="it-IT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77" name="Freccia a destra con strisce 76"/>
          <p:cNvSpPr/>
          <p:nvPr/>
        </p:nvSpPr>
        <p:spPr>
          <a:xfrm rot="5400000">
            <a:off x="7403409" y="3566360"/>
            <a:ext cx="576263" cy="574675"/>
          </a:xfrm>
          <a:prstGeom prst="stripedRightArrow">
            <a:avLst/>
          </a:prstGeom>
          <a:solidFill>
            <a:srgbClr val="00CC99"/>
          </a:solidFill>
          <a:ln w="25400" cap="flat" cmpd="sng" algn="ctr">
            <a:solidFill>
              <a:srgbClr val="00CC9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8" name="Picture 5" descr="http://www.chimicare.org/curiosita/wp-content/uploads/2010/01/forno_microonde_icona-300x16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865" y="4681579"/>
            <a:ext cx="28575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CasellaDiTesto 15"/>
          <p:cNvSpPr txBox="1">
            <a:spLocks noChangeArrowheads="1"/>
          </p:cNvSpPr>
          <p:nvPr/>
        </p:nvSpPr>
        <p:spPr bwMode="auto">
          <a:xfrm>
            <a:off x="6084318" y="4343025"/>
            <a:ext cx="24288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4C80"/>
              </a:buClr>
              <a:buSzPct val="8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4D82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4C8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charset="0"/>
              </a:rPr>
              <a:t>Thermal treatment</a:t>
            </a:r>
          </a:p>
        </p:txBody>
      </p:sp>
      <p:sp>
        <p:nvSpPr>
          <p:cNvPr id="80" name="Freccia a destra con strisce 79"/>
          <p:cNvSpPr/>
          <p:nvPr/>
        </p:nvSpPr>
        <p:spPr>
          <a:xfrm rot="10800000">
            <a:off x="5173765" y="5457866"/>
            <a:ext cx="576263" cy="576263"/>
          </a:xfrm>
          <a:prstGeom prst="stripedRightArrow">
            <a:avLst/>
          </a:prstGeom>
          <a:solidFill>
            <a:srgbClr val="00CC99"/>
          </a:solidFill>
          <a:ln w="25400" cap="flat" cmpd="sng" algn="ctr">
            <a:solidFill>
              <a:srgbClr val="00CC99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0" t="17771" r="7163" b="23503"/>
          <a:stretch/>
        </p:blipFill>
        <p:spPr bwMode="auto">
          <a:xfrm>
            <a:off x="1895031" y="3614383"/>
            <a:ext cx="2838203" cy="2586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Immagine 7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5542"/>
            <a:ext cx="3659649" cy="492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44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4" grpId="0" animBg="1"/>
      <p:bldP spid="76" grpId="0"/>
      <p:bldP spid="77" grpId="0" animBg="1"/>
      <p:bldP spid="79" grpId="0"/>
      <p:bldP spid="8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48009" y="166242"/>
            <a:ext cx="8581043" cy="586243"/>
          </a:xfrm>
        </p:spPr>
        <p:txBody>
          <a:bodyPr/>
          <a:lstStyle/>
          <a:p>
            <a:r>
              <a:rPr lang="en-US" altLang="en-US" dirty="0" err="1" smtClean="0"/>
              <a:t>Versatilità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nella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progettazione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dei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materiali</a:t>
            </a:r>
            <a:endParaRPr lang="en-US" altLang="en-US" dirty="0" smtClean="0"/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581" y="24954"/>
            <a:ext cx="1208963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magine 1" descr="image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112" y="24955"/>
            <a:ext cx="1592100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Immagine 5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2" r="22672" b="28367"/>
          <a:stretch/>
        </p:blipFill>
        <p:spPr bwMode="auto">
          <a:xfrm>
            <a:off x="252247" y="954365"/>
            <a:ext cx="4877893" cy="1330037"/>
          </a:xfrm>
          <a:prstGeom prst="rect">
            <a:avLst/>
          </a:prstGeom>
          <a:noFill/>
        </p:spPr>
      </p:pic>
      <p:grpSp>
        <p:nvGrpSpPr>
          <p:cNvPr id="55" name="Gruppo 54"/>
          <p:cNvGrpSpPr>
            <a:grpSpLocks/>
          </p:cNvGrpSpPr>
          <p:nvPr/>
        </p:nvGrpSpPr>
        <p:grpSpPr bwMode="auto">
          <a:xfrm>
            <a:off x="252247" y="2766952"/>
            <a:ext cx="2488313" cy="3403662"/>
            <a:chOff x="6303997" y="1472833"/>
            <a:chExt cx="2593649" cy="3089642"/>
          </a:xfrm>
        </p:grpSpPr>
        <p:pic>
          <p:nvPicPr>
            <p:cNvPr id="56" name="Picture 8" descr="IMG_20161027_14322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183"/>
            <a:stretch>
              <a:fillRect/>
            </a:stretch>
          </p:blipFill>
          <p:spPr bwMode="auto">
            <a:xfrm>
              <a:off x="6303997" y="3429000"/>
              <a:ext cx="2593649" cy="1133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Immagine 1" descr="C:\Users\Homer\AppData\Local\Microsoft\Windows\INetCache\Content.Word\IMG_20161027_131803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3997" y="1472833"/>
              <a:ext cx="2557464" cy="1166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Freccia in giù 57"/>
            <p:cNvSpPr/>
            <p:nvPr/>
          </p:nvSpPr>
          <p:spPr>
            <a:xfrm>
              <a:off x="7453139" y="2803287"/>
              <a:ext cx="256333" cy="481113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417" y="2524724"/>
            <a:ext cx="3257695" cy="3775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742" y="3873486"/>
            <a:ext cx="2736850" cy="239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66" b="10625"/>
          <a:stretch/>
        </p:blipFill>
        <p:spPr bwMode="auto">
          <a:xfrm>
            <a:off x="6160513" y="2262087"/>
            <a:ext cx="2211893" cy="1566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13" t="6274" b="63676"/>
          <a:stretch/>
        </p:blipFill>
        <p:spPr bwMode="auto">
          <a:xfrm>
            <a:off x="7266460" y="859424"/>
            <a:ext cx="1319400" cy="1404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46"/>
          <a:stretch/>
        </p:blipFill>
        <p:spPr bwMode="auto">
          <a:xfrm>
            <a:off x="5502542" y="935669"/>
            <a:ext cx="1315941" cy="132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Immagine 7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5542"/>
            <a:ext cx="3659649" cy="492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279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66121" y="94522"/>
            <a:ext cx="6137991" cy="586243"/>
          </a:xfrm>
        </p:spPr>
        <p:txBody>
          <a:bodyPr>
            <a:normAutofit fontScale="90000"/>
          </a:bodyPr>
          <a:lstStyle/>
          <a:p>
            <a:r>
              <a:rPr lang="en-US" altLang="en-US" dirty="0" err="1" smtClean="0"/>
              <a:t>Ampia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azione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su</a:t>
            </a:r>
            <a:r>
              <a:rPr lang="en-US" altLang="en-US" dirty="0" smtClean="0"/>
              <a:t>  diverse </a:t>
            </a:r>
            <a:r>
              <a:rPr lang="en-US" altLang="en-US" dirty="0" err="1" smtClean="0"/>
              <a:t>tipologie</a:t>
            </a:r>
            <a:r>
              <a:rPr lang="en-US" altLang="en-US" dirty="0" smtClean="0"/>
              <a:t> di </a:t>
            </a:r>
            <a:r>
              <a:rPr lang="en-US" altLang="en-US" dirty="0" err="1" smtClean="0"/>
              <a:t>inquinanti</a:t>
            </a:r>
            <a:endParaRPr lang="en-US" altLang="en-US" dirty="0" smtClean="0"/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581" y="24954"/>
            <a:ext cx="1208963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magine 1" descr="image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112" y="24955"/>
            <a:ext cx="1592100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magine 7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5542"/>
            <a:ext cx="3659649" cy="492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30" y="2485529"/>
            <a:ext cx="4616450" cy="1523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Immagin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09" y="932811"/>
            <a:ext cx="4616450" cy="123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2"/>
          <a:stretch/>
        </p:blipFill>
        <p:spPr bwMode="auto">
          <a:xfrm>
            <a:off x="40887" y="4115565"/>
            <a:ext cx="5909171" cy="219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447" y="932811"/>
            <a:ext cx="3023616" cy="3182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058" y="4299045"/>
            <a:ext cx="2872739" cy="1902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428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48009" y="70706"/>
            <a:ext cx="8581043" cy="586243"/>
          </a:xfrm>
        </p:spPr>
        <p:txBody>
          <a:bodyPr>
            <a:normAutofit fontScale="90000"/>
          </a:bodyPr>
          <a:lstStyle/>
          <a:p>
            <a:r>
              <a:rPr lang="en-US" altLang="en-US" dirty="0" err="1" smtClean="0"/>
              <a:t>Riciclabilità</a:t>
            </a:r>
            <a:r>
              <a:rPr lang="en-US" altLang="en-US" dirty="0" smtClean="0"/>
              <a:t> da </a:t>
            </a:r>
            <a:r>
              <a:rPr lang="en-US" altLang="en-US" dirty="0" err="1" smtClean="0"/>
              <a:t>scarti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agricoli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e </a:t>
            </a:r>
            <a:r>
              <a:rPr lang="en-US" altLang="en-US" dirty="0" err="1" smtClean="0"/>
              <a:t>macero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selezionato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cartario</a:t>
            </a:r>
            <a:endParaRPr lang="en-US" altLang="en-US" dirty="0" smtClean="0"/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581" y="24954"/>
            <a:ext cx="1208963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magine 1" descr="image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112" y="24955"/>
            <a:ext cx="1592100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https://photos-3.dropbox.com/t/2/AAA5HyV1jVHXhwq-73Om6hM78ALfyAKcnswElKUjZqFwEA/12/75142761/jpeg/32x32/1/_/1/2/IMG_20170404_114837.jpg/EKXYquQCGKCTASACKAI/L1_SFVXsBi6VGDTE6PJrs3YCXaNBkDKEN-emPTSF2Ao?size=800x600&amp;size_mode=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https://photos-2.dropbox.com/t/2/AACFTsX0XMgAUPNOQHoQv3abd2Z6jKYoZ6xIKifb50wqBA/12/75142761/jpeg/32x32/1/_/1/2/IMG_20170331_164819.jpg/EKXYquQCGKCTASACKAI/c0J6iJGxLoqSh5kklDj3N0dMNnLHcpUvpVp2rrp78_0?size=800x600&amp;size_mode=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27" name="Grafico 26"/>
          <p:cNvGraphicFramePr/>
          <p:nvPr>
            <p:extLst>
              <p:ext uri="{D42A27DB-BD31-4B8C-83A1-F6EECF244321}">
                <p14:modId xmlns:p14="http://schemas.microsoft.com/office/powerpoint/2010/main" val="564634109"/>
              </p:ext>
            </p:extLst>
          </p:nvPr>
        </p:nvGraphicFramePr>
        <p:xfrm>
          <a:off x="3496235" y="2879096"/>
          <a:ext cx="5495925" cy="3295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08" y="3382871"/>
            <a:ext cx="3216707" cy="214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Immagine 7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5542"/>
            <a:ext cx="3659649" cy="492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9" descr="https://photos-5.dropbox.com/t/2/AACFXuERyxjsaFt8g3xTMxNHUh6o6ibTODddySjxOG7d4A/12/75142761/jpeg/32x32/1/_/1/2/IMG_20170331_161827.jpg/EKXYquQCGKCTASACKAI/R_T8nHn1oISO_kk60XohnFwyeXZjtskYUIGZGJVzTnM%2CNibsOhhpvdl43o5ItmVdHXuE-DDlX9DjOeFu1EbvDPE?size=800x600&amp;size_mode=3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12" name="Immagine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963654"/>
            <a:ext cx="8421077" cy="18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9" name="Gruppo 4098"/>
          <p:cNvGrpSpPr/>
          <p:nvPr/>
        </p:nvGrpSpPr>
        <p:grpSpPr>
          <a:xfrm>
            <a:off x="3364715" y="3562066"/>
            <a:ext cx="5121347" cy="2612680"/>
            <a:chOff x="3364715" y="3562066"/>
            <a:chExt cx="5121347" cy="2612680"/>
          </a:xfrm>
        </p:grpSpPr>
        <p:sp>
          <p:nvSpPr>
            <p:cNvPr id="4096" name="Rettangolo 4095"/>
            <p:cNvSpPr/>
            <p:nvPr/>
          </p:nvSpPr>
          <p:spPr>
            <a:xfrm>
              <a:off x="7601803" y="3562066"/>
              <a:ext cx="884259" cy="2612680"/>
            </a:xfrm>
            <a:prstGeom prst="rect">
              <a:avLst/>
            </a:prstGeom>
            <a:gradFill>
              <a:gsLst>
                <a:gs pos="5300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98" name="Connettore 4 4097"/>
            <p:cNvCxnSpPr>
              <a:stCxn id="4103" idx="3"/>
              <a:endCxn id="4096" idx="1"/>
            </p:cNvCxnSpPr>
            <p:nvPr/>
          </p:nvCxnSpPr>
          <p:spPr>
            <a:xfrm>
              <a:off x="3364715" y="4455107"/>
              <a:ext cx="4237088" cy="413299"/>
            </a:xfrm>
            <a:prstGeom prst="bentConnector3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329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48009" y="166242"/>
            <a:ext cx="8581043" cy="586243"/>
          </a:xfrm>
        </p:spPr>
        <p:txBody>
          <a:bodyPr/>
          <a:lstStyle/>
          <a:p>
            <a:r>
              <a:rPr lang="en-US" altLang="en-US" dirty="0" err="1" smtClean="0"/>
              <a:t>Versatilità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sulle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matrici</a:t>
            </a:r>
            <a:r>
              <a:rPr lang="en-US" altLang="en-US" dirty="0" smtClean="0"/>
              <a:t> da </a:t>
            </a:r>
            <a:r>
              <a:rPr lang="en-US" altLang="en-US" dirty="0" err="1" smtClean="0"/>
              <a:t>decontaminare</a:t>
            </a:r>
            <a:endParaRPr lang="en-US" altLang="en-US" dirty="0" smtClean="0"/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581" y="24954"/>
            <a:ext cx="1208963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magine 1" descr="image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112" y="24955"/>
            <a:ext cx="1592100" cy="72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https://photos-3.dropbox.com/t/2/AAA5HyV1jVHXhwq-73Om6hM78ALfyAKcnswElKUjZqFwEA/12/75142761/jpeg/32x32/1/_/1/2/IMG_20170404_114837.jpg/EKXYquQCGKCTASACKAI/L1_SFVXsBi6VGDTE6PJrs3YCXaNBkDKEN-emPTSF2Ao?size=800x600&amp;size_mode=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AutoShape 4" descr="https://photos-2.dropbox.com/t/2/AACFTsX0XMgAUPNOQHoQv3abd2Z6jKYoZ6xIKifb50wqBA/12/75142761/jpeg/32x32/1/_/1/2/IMG_20170331_164819.jpg/EKXYquQCGKCTASACKAI/c0J6iJGxLoqSh5kklDj3N0dMNnLHcpUvpVp2rrp78_0?size=800x600&amp;size_mode=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746" y="2521495"/>
            <a:ext cx="3020551" cy="22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46" y="1867970"/>
            <a:ext cx="2775237" cy="370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Immagine 7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5542"/>
            <a:ext cx="3659649" cy="492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9" descr="https://photos-5.dropbox.com/t/2/AACFXuERyxjsaFt8g3xTMxNHUh6o6ibTODddySjxOG7d4A/12/75142761/jpeg/32x32/1/_/1/2/IMG_20170331_161827.jpg/EKXYquQCGKCTASACKAI/R_T8nHn1oISO_kk60XohnFwyeXZjtskYUIGZGJVzTnM%2CNibsOhhpvdl43o5ItmVdHXuE-DDlX9DjOeFu1EbvDPE?size=800x600&amp;size_mode=3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100" y="1848228"/>
            <a:ext cx="2790044" cy="372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15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L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POLI</Template>
  <TotalTime>1376</TotalTime>
  <Words>213</Words>
  <Application>Microsoft Office PowerPoint</Application>
  <PresentationFormat>Presentazione su schermo (4:3)</PresentationFormat>
  <Paragraphs>51</Paragraphs>
  <Slides>12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4" baseType="lpstr">
      <vt:lpstr>POLI</vt:lpstr>
      <vt:lpstr>CS ChemDraw Drawing</vt:lpstr>
      <vt:lpstr>Titolo presentazione sottotitolo</vt:lpstr>
      <vt:lpstr>Materiali a base di Polisaccaridi</vt:lpstr>
      <vt:lpstr>Materiali a base di Polisaccaridi</vt:lpstr>
      <vt:lpstr>Materiali a base di Polisaccaridi</vt:lpstr>
      <vt:lpstr>Protocollo semplice e scalabile</vt:lpstr>
      <vt:lpstr>Versatilità nella progettazione dei materiali</vt:lpstr>
      <vt:lpstr>Ampia azione su  diverse tipologie di inquinanti</vt:lpstr>
      <vt:lpstr>Riciclabilità da scarti agricoli e macero selezionato cartario</vt:lpstr>
      <vt:lpstr>Versatilità sulle matrici da decontaminare</vt:lpstr>
      <vt:lpstr>Nanoremediation e sicurezza ambientale</vt:lpstr>
      <vt:lpstr>NAIADI</vt:lpstr>
      <vt:lpstr>The Team</vt:lpstr>
    </vt:vector>
  </TitlesOfParts>
  <Company>Area Servizi 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Colleoni</dc:creator>
  <cp:lastModifiedBy>Lorenzo Sabatini</cp:lastModifiedBy>
  <cp:revision>73</cp:revision>
  <dcterms:created xsi:type="dcterms:W3CDTF">2015-05-26T12:27:57Z</dcterms:created>
  <dcterms:modified xsi:type="dcterms:W3CDTF">2017-04-05T08:48:39Z</dcterms:modified>
</cp:coreProperties>
</file>