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32" r:id="rId1"/>
  </p:sldMasterIdLst>
  <p:notesMasterIdLst>
    <p:notesMasterId r:id="rId9"/>
  </p:notesMasterIdLst>
  <p:sldIdLst>
    <p:sldId id="319" r:id="rId2"/>
    <p:sldId id="322" r:id="rId3"/>
    <p:sldId id="318" r:id="rId4"/>
    <p:sldId id="321" r:id="rId5"/>
    <p:sldId id="308" r:id="rId6"/>
    <p:sldId id="323" r:id="rId7"/>
    <p:sldId id="324" r:id="rId8"/>
  </p:sldIdLst>
  <p:sldSz cx="9144000" cy="6858000" type="screen4x3"/>
  <p:notesSz cx="6797675" cy="9926638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CC00CC"/>
    <a:srgbClr val="0000FF"/>
    <a:srgbClr val="CC00FF"/>
    <a:srgbClr val="F7FFC5"/>
    <a:srgbClr val="BBFAFD"/>
    <a:srgbClr val="E1FFE1"/>
    <a:srgbClr val="85F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53" autoAdjust="0"/>
    <p:restoredTop sz="94660"/>
  </p:normalViewPr>
  <p:slideViewPr>
    <p:cSldViewPr snapToGrid="0">
      <p:cViewPr>
        <p:scale>
          <a:sx n="100" d="100"/>
          <a:sy n="100" d="100"/>
        </p:scale>
        <p:origin x="-426" y="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8015E6D-3BF5-48E2-B663-047F73E45D92}" type="datetimeFigureOut">
              <a:rPr lang="it-IT"/>
              <a:pPr>
                <a:defRPr/>
              </a:pPr>
              <a:t>06/04/2017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0FB6692-B4F8-48F9-B0CB-11DB44865F09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5530727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19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46379799-E29E-4CF5-A3EB-8CC9947CD376}" type="slidenum">
              <a:rPr lang="it-IT" altLang="en-US" smtClean="0">
                <a:latin typeface="Arial" charset="0"/>
              </a:rPr>
              <a:pPr>
                <a:spcBef>
                  <a:spcPct val="0"/>
                </a:spcBef>
              </a:pPr>
              <a:t>1</a:t>
            </a:fld>
            <a:endParaRPr lang="it-IT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19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46379799-E29E-4CF5-A3EB-8CC9947CD376}" type="slidenum">
              <a:rPr lang="it-IT" altLang="en-US" smtClean="0">
                <a:latin typeface="Arial" charset="0"/>
              </a:rPr>
              <a:pPr>
                <a:spcBef>
                  <a:spcPct val="0"/>
                </a:spcBef>
              </a:pPr>
              <a:t>2</a:t>
            </a:fld>
            <a:endParaRPr lang="it-IT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126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5E7DA728-34E3-4124-AF80-B52E2149A321}" type="slidenum">
              <a:rPr lang="it-IT" altLang="en-US" smtClean="0">
                <a:latin typeface="Arial" charset="0"/>
              </a:rPr>
              <a:pPr>
                <a:spcBef>
                  <a:spcPct val="0"/>
                </a:spcBef>
              </a:pPr>
              <a:t>3</a:t>
            </a:fld>
            <a:endParaRPr lang="it-IT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7FA8E2A8-626A-4466-96F4-84F6DB8C52F2}" type="slidenum">
              <a:rPr lang="it-IT" altLang="en-US" smtClean="0">
                <a:latin typeface="Arial" charset="0"/>
              </a:rPr>
              <a:pPr>
                <a:spcBef>
                  <a:spcPct val="0"/>
                </a:spcBef>
              </a:pPr>
              <a:t>4</a:t>
            </a:fld>
            <a:endParaRPr lang="it-IT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  <p:sp>
        <p:nvSpPr>
          <p:cNvPr id="1024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F10AE722-8C7F-48D7-973D-B43006CA5FA6}" type="slidenum">
              <a:rPr lang="it-IT" altLang="en-US" smtClean="0">
                <a:solidFill>
                  <a:srgbClr val="000000"/>
                </a:solidFill>
                <a:latin typeface="Arial" charset="0"/>
              </a:rPr>
              <a:pPr>
                <a:spcBef>
                  <a:spcPct val="0"/>
                </a:spcBef>
              </a:pPr>
              <a:t>5</a:t>
            </a:fld>
            <a:endParaRPr lang="it-IT" altLang="en-US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BF02B747-CDA9-45E0-AD9D-88595BEBEF77}" type="slidenum">
              <a:rPr lang="it-IT" smtClean="0"/>
              <a:pPr eaLnBrk="1" hangingPunct="1"/>
              <a:t>7</a:t>
            </a:fld>
            <a:endParaRPr lang="it-IT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9376F-CB3D-4E73-9434-A8296FA6F87E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229215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03B75-8209-4A52-B6A5-755AD6B0F5F1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811251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BBD41-B552-42F2-8ECC-9AD250BE9D98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459010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D128C-E833-429B-A5A4-282BE0BD0FAE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171818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12F0C-E0F3-4EC5-A8A6-972B60E4645A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425754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D0BE0-817A-485D-9820-AA495176C0D2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070079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E0DD1-73F2-4BD9-ABDD-A5F3DC682075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691454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10DEB-DEB5-4E7C-ADB3-E53B7C9C535E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612168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FF36A-46D2-4B44-A3CF-0973E49CFC6A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016798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09624-DD17-4567-8D57-D967D58DE158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365426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A67F8-24B0-4443-BFFC-B805C5274FFF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86127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C0E4A3-1700-420D-B2E3-D07DB109BC86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emf"/><Relationship Id="rId7" Type="http://schemas.openxmlformats.org/officeDocument/2006/relationships/image" Target="../media/image8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11.jpeg"/><Relationship Id="rId21" Type="http://schemas.openxmlformats.org/officeDocument/2006/relationships/image" Target="../media/image29.pn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20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2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9" descr="foto scarlin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3225" y="-468313"/>
            <a:ext cx="10452100" cy="779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40"/>
          <p:cNvSpPr txBox="1">
            <a:spLocks noChangeArrowheads="1"/>
          </p:cNvSpPr>
          <p:nvPr/>
        </p:nvSpPr>
        <p:spPr bwMode="auto">
          <a:xfrm>
            <a:off x="1851025" y="3429000"/>
            <a:ext cx="8556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FFFF00"/>
                </a:solidFill>
                <a:latin typeface="Times New Roman" pitchFamily="18" charset="0"/>
              </a:rPr>
              <a:t>Follonica</a:t>
            </a:r>
          </a:p>
        </p:txBody>
      </p:sp>
      <p:sp>
        <p:nvSpPr>
          <p:cNvPr id="2052" name="Text Box 41"/>
          <p:cNvSpPr txBox="1">
            <a:spLocks noChangeArrowheads="1"/>
          </p:cNvSpPr>
          <p:nvPr/>
        </p:nvSpPr>
        <p:spPr bwMode="auto">
          <a:xfrm>
            <a:off x="3471863" y="3727450"/>
            <a:ext cx="93027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FFFF00"/>
                </a:solidFill>
                <a:latin typeface="Times New Roman" pitchFamily="18" charset="0"/>
              </a:rPr>
              <a:t>TiO</a:t>
            </a:r>
            <a:r>
              <a:rPr lang="it-IT" altLang="en-US" sz="1400" baseline="-25000">
                <a:solidFill>
                  <a:srgbClr val="FFFF00"/>
                </a:solidFill>
                <a:latin typeface="Times New Roman" pitchFamily="18" charset="0"/>
              </a:rPr>
              <a:t>2</a:t>
            </a:r>
            <a:r>
              <a:rPr lang="it-IT" altLang="en-US" sz="1400">
                <a:solidFill>
                  <a:srgbClr val="FFFF00"/>
                </a:solidFill>
                <a:latin typeface="Times New Roman" pitchFamily="18" charset="0"/>
              </a:rPr>
              <a:t> plant</a:t>
            </a:r>
          </a:p>
        </p:txBody>
      </p:sp>
      <p:sp>
        <p:nvSpPr>
          <p:cNvPr id="2053" name="Text Box 42"/>
          <p:cNvSpPr txBox="1">
            <a:spLocks noChangeArrowheads="1"/>
          </p:cNvSpPr>
          <p:nvPr/>
        </p:nvSpPr>
        <p:spPr bwMode="auto">
          <a:xfrm>
            <a:off x="5248275" y="3592513"/>
            <a:ext cx="1546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it-IT" altLang="en-US" sz="1400">
                <a:solidFill>
                  <a:srgbClr val="FFFF00"/>
                </a:solidFill>
                <a:latin typeface="Times New Roman" pitchFamily="18" charset="0"/>
              </a:rPr>
              <a:t>Sulfuric Acid plant</a:t>
            </a:r>
          </a:p>
        </p:txBody>
      </p:sp>
      <p:sp>
        <p:nvSpPr>
          <p:cNvPr id="2054" name="Rettangolo 1"/>
          <p:cNvSpPr>
            <a:spLocks noChangeArrowheads="1"/>
          </p:cNvSpPr>
          <p:nvPr/>
        </p:nvSpPr>
        <p:spPr bwMode="auto">
          <a:xfrm>
            <a:off x="627063" y="858838"/>
            <a:ext cx="8185150" cy="581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3600">
                <a:solidFill>
                  <a:schemeClr val="bg1"/>
                </a:solidFill>
              </a:rPr>
              <a:t>Le bonifiche della Piana di Scarlino e delle Colline Metallifere</a:t>
            </a:r>
          </a:p>
          <a:p>
            <a:pPr algn="ctr" eaLnBrk="1" hangingPunct="1"/>
            <a:endParaRPr lang="en-US" altLang="en-US" sz="3600">
              <a:solidFill>
                <a:schemeClr val="bg1"/>
              </a:solidFill>
            </a:endParaRPr>
          </a:p>
          <a:p>
            <a:pPr algn="ctr" eaLnBrk="1" hangingPunct="1"/>
            <a:endParaRPr lang="en-US" altLang="en-US" sz="3600">
              <a:solidFill>
                <a:schemeClr val="bg1"/>
              </a:solidFill>
            </a:endParaRPr>
          </a:p>
          <a:p>
            <a:pPr algn="ctr" eaLnBrk="1" hangingPunct="1"/>
            <a:endParaRPr lang="en-US" altLang="en-US" sz="3600">
              <a:solidFill>
                <a:schemeClr val="bg1"/>
              </a:solidFill>
            </a:endParaRPr>
          </a:p>
          <a:p>
            <a:pPr algn="ctr" eaLnBrk="1" hangingPunct="1"/>
            <a:endParaRPr lang="en-US" altLang="en-US" sz="3600">
              <a:solidFill>
                <a:schemeClr val="bg1"/>
              </a:solidFill>
            </a:endParaRPr>
          </a:p>
          <a:p>
            <a:pPr algn="ctr" eaLnBrk="1" hangingPunct="1"/>
            <a:endParaRPr lang="en-US" altLang="en-US" sz="3600">
              <a:solidFill>
                <a:schemeClr val="bg1"/>
              </a:solidFill>
            </a:endParaRPr>
          </a:p>
          <a:p>
            <a:pPr algn="ctr" eaLnBrk="1" hangingPunct="1"/>
            <a:endParaRPr lang="en-US" altLang="en-US" sz="3600">
              <a:solidFill>
                <a:schemeClr val="bg1"/>
              </a:solidFill>
            </a:endParaRPr>
          </a:p>
          <a:p>
            <a:pPr algn="ctr" eaLnBrk="1" hangingPunct="1"/>
            <a:endParaRPr lang="en-US" altLang="en-US" sz="3600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en-US" sz="2400">
                <a:solidFill>
                  <a:schemeClr val="bg1"/>
                </a:solidFill>
              </a:rPr>
              <a:t>Alessandro Donati – UNISI</a:t>
            </a:r>
          </a:p>
          <a:p>
            <a:pPr algn="ctr" eaLnBrk="1" hangingPunct="1"/>
            <a:r>
              <a:rPr lang="en-US" altLang="en-US" sz="2400">
                <a:solidFill>
                  <a:schemeClr val="bg1"/>
                </a:solidFill>
              </a:rPr>
              <a:t>Miriano Meloni – Nuova Solmine spa</a:t>
            </a:r>
            <a:endParaRPr lang="en-GB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9" descr="foto scarlino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2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3225" y="-468313"/>
            <a:ext cx="10452100" cy="779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9829" y="3066676"/>
            <a:ext cx="8451097" cy="3127375"/>
          </a:xfrm>
        </p:spPr>
        <p:txBody>
          <a:bodyPr/>
          <a:lstStyle/>
          <a:p>
            <a:r>
              <a:rPr lang="en-US" sz="1400" b="1" i="1" dirty="0" smtClean="0">
                <a:solidFill>
                  <a:schemeClr val="bg1"/>
                </a:solidFill>
              </a:rPr>
              <a:t>- </a:t>
            </a:r>
            <a:r>
              <a:rPr lang="it-IT" sz="1400" dirty="0" smtClean="0">
                <a:solidFill>
                  <a:schemeClr val="bg1"/>
                </a:solidFill>
              </a:rPr>
              <a:t>1985, AQUATER S.P.A., </a:t>
            </a:r>
            <a:r>
              <a:rPr lang="it-IT" sz="1400" i="1" dirty="0" smtClean="0">
                <a:solidFill>
                  <a:schemeClr val="bg1"/>
                </a:solidFill>
              </a:rPr>
              <a:t>Studio per la progettazione di una discarica di ceneri di pirite in località La Botte. </a:t>
            </a:r>
            <a:r>
              <a:rPr lang="it-IT" sz="1400" dirty="0" smtClean="0">
                <a:solidFill>
                  <a:schemeClr val="bg1"/>
                </a:solidFill>
              </a:rPr>
              <a:t>Report. </a:t>
            </a:r>
            <a:br>
              <a:rPr lang="it-IT" sz="1400" dirty="0" smtClean="0">
                <a:solidFill>
                  <a:schemeClr val="bg1"/>
                </a:solidFill>
              </a:rPr>
            </a:br>
            <a:r>
              <a:rPr lang="it-IT" sz="1400" dirty="0" smtClean="0">
                <a:solidFill>
                  <a:schemeClr val="bg1"/>
                </a:solidFill>
              </a:rPr>
              <a:t>- 1996, AQUATER S.P.A., </a:t>
            </a:r>
            <a:r>
              <a:rPr lang="it-IT" sz="1400" i="1" dirty="0" smtClean="0">
                <a:solidFill>
                  <a:schemeClr val="bg1"/>
                </a:solidFill>
              </a:rPr>
              <a:t>Piano di fattibilità per il recupero ambientale di opere minerarie in località Scarlino Scalo.</a:t>
            </a:r>
            <a:br>
              <a:rPr lang="it-IT" sz="1400" i="1" dirty="0" smtClean="0">
                <a:solidFill>
                  <a:schemeClr val="bg1"/>
                </a:solidFill>
              </a:rPr>
            </a:br>
            <a:r>
              <a:rPr lang="it-IT" sz="1400" i="1" dirty="0" smtClean="0">
                <a:solidFill>
                  <a:schemeClr val="bg1"/>
                </a:solidFill>
              </a:rPr>
              <a:t>- </a:t>
            </a:r>
            <a:r>
              <a:rPr lang="it-IT" sz="1400" dirty="0" smtClean="0">
                <a:solidFill>
                  <a:schemeClr val="bg1"/>
                </a:solidFill>
              </a:rPr>
              <a:t>1997, ENI AMBIENTE, </a:t>
            </a:r>
            <a:r>
              <a:rPr lang="it-IT" sz="1400" i="1" dirty="0" smtClean="0">
                <a:solidFill>
                  <a:schemeClr val="bg1"/>
                </a:solidFill>
              </a:rPr>
              <a:t>Progetto di bonifica della piana di Scarlino</a:t>
            </a:r>
            <a:r>
              <a:rPr lang="it-IT" sz="1400" dirty="0" smtClean="0">
                <a:solidFill>
                  <a:schemeClr val="bg1"/>
                </a:solidFill>
              </a:rPr>
              <a:t>.</a:t>
            </a:r>
            <a:r>
              <a:rPr lang="it-IT" sz="1400" i="1" dirty="0" smtClean="0">
                <a:solidFill>
                  <a:schemeClr val="bg1"/>
                </a:solidFill>
              </a:rPr>
              <a:t> </a:t>
            </a:r>
            <a:r>
              <a:rPr lang="it-IT" sz="1400" dirty="0" smtClean="0">
                <a:solidFill>
                  <a:schemeClr val="bg1"/>
                </a:solidFill>
              </a:rPr>
              <a:t>Relazione finale.</a:t>
            </a:r>
            <a:br>
              <a:rPr lang="it-IT" sz="1400" dirty="0" smtClean="0">
                <a:solidFill>
                  <a:schemeClr val="bg1"/>
                </a:solidFill>
              </a:rPr>
            </a:br>
            <a:r>
              <a:rPr lang="it-IT" sz="1400" dirty="0" smtClean="0">
                <a:solidFill>
                  <a:schemeClr val="bg1"/>
                </a:solidFill>
              </a:rPr>
              <a:t>- 1999, NUOVA SOLMINE, </a:t>
            </a:r>
            <a:r>
              <a:rPr lang="it-IT" sz="1400" i="1" dirty="0" smtClean="0">
                <a:solidFill>
                  <a:schemeClr val="bg1"/>
                </a:solidFill>
              </a:rPr>
              <a:t>Inquadramento geologico, idrogeologico e geotecnico dell’area industriale di Scarlino.</a:t>
            </a:r>
            <a:r>
              <a:rPr lang="it-IT" sz="1400" dirty="0" smtClean="0">
                <a:solidFill>
                  <a:schemeClr val="bg1"/>
                </a:solidFill>
              </a:rPr>
              <a:t> Problematiche ambientali dell’area e progetti di bonifica.</a:t>
            </a:r>
            <a:r>
              <a:rPr lang="en-GB" sz="1400" dirty="0" smtClean="0">
                <a:solidFill>
                  <a:schemeClr val="bg1"/>
                </a:solidFill>
              </a:rPr>
              <a:t/>
            </a:r>
            <a:br>
              <a:rPr lang="en-GB" sz="1400" dirty="0" smtClean="0">
                <a:solidFill>
                  <a:schemeClr val="bg1"/>
                </a:solidFill>
              </a:rPr>
            </a:br>
            <a:r>
              <a:rPr lang="en-GB" sz="1400" dirty="0" smtClean="0">
                <a:solidFill>
                  <a:schemeClr val="bg1"/>
                </a:solidFill>
              </a:rPr>
              <a:t>- </a:t>
            </a:r>
            <a:r>
              <a:rPr lang="it-IT" sz="1400" dirty="0" smtClean="0">
                <a:solidFill>
                  <a:schemeClr val="bg1"/>
                </a:solidFill>
              </a:rPr>
              <a:t>2000, ARPAT, report: </a:t>
            </a:r>
            <a:r>
              <a:rPr lang="it-IT" sz="1400" i="1" dirty="0" smtClean="0">
                <a:solidFill>
                  <a:schemeClr val="bg1"/>
                </a:solidFill>
              </a:rPr>
              <a:t>Anomalie nei livelli di Arsenico nella Piana di Scarlino: uno studio preliminare.</a:t>
            </a:r>
            <a:br>
              <a:rPr lang="it-IT" sz="1400" i="1" dirty="0" smtClean="0">
                <a:solidFill>
                  <a:schemeClr val="bg1"/>
                </a:solidFill>
              </a:rPr>
            </a:br>
            <a:r>
              <a:rPr lang="it-IT" sz="1400" i="1" dirty="0" smtClean="0">
                <a:solidFill>
                  <a:schemeClr val="bg1"/>
                </a:solidFill>
              </a:rPr>
              <a:t>- </a:t>
            </a:r>
            <a:r>
              <a:rPr lang="it-IT" sz="1400" dirty="0" smtClean="0">
                <a:solidFill>
                  <a:schemeClr val="bg1"/>
                </a:solidFill>
              </a:rPr>
              <a:t>2001</a:t>
            </a:r>
            <a:r>
              <a:rPr lang="it-IT" sz="1400" dirty="0">
                <a:solidFill>
                  <a:schemeClr val="bg1"/>
                </a:solidFill>
              </a:rPr>
              <a:t>, </a:t>
            </a:r>
            <a:r>
              <a:rPr lang="it-IT" sz="1400" dirty="0" smtClean="0">
                <a:solidFill>
                  <a:schemeClr val="bg1"/>
                </a:solidFill>
              </a:rPr>
              <a:t>AMBIENTE, </a:t>
            </a:r>
            <a:r>
              <a:rPr lang="it-IT" sz="1400" i="1" dirty="0" smtClean="0">
                <a:solidFill>
                  <a:schemeClr val="bg1"/>
                </a:solidFill>
              </a:rPr>
              <a:t>Bonifica </a:t>
            </a:r>
            <a:r>
              <a:rPr lang="it-IT" sz="1400" i="1" dirty="0">
                <a:solidFill>
                  <a:schemeClr val="bg1"/>
                </a:solidFill>
              </a:rPr>
              <a:t>nell’area di </a:t>
            </a:r>
            <a:r>
              <a:rPr lang="it-IT" sz="1400" i="1" dirty="0" err="1">
                <a:solidFill>
                  <a:schemeClr val="bg1"/>
                </a:solidFill>
              </a:rPr>
              <a:t>Salcicaia</a:t>
            </a:r>
            <a:r>
              <a:rPr lang="it-IT" sz="1400" i="1" dirty="0">
                <a:solidFill>
                  <a:schemeClr val="bg1"/>
                </a:solidFill>
              </a:rPr>
              <a:t> in comune</a:t>
            </a:r>
            <a:r>
              <a:rPr lang="it-IT" sz="1400" dirty="0">
                <a:solidFill>
                  <a:schemeClr val="bg1"/>
                </a:solidFill>
              </a:rPr>
              <a:t>.</a:t>
            </a:r>
            <a:r>
              <a:rPr lang="it-IT" sz="1400" i="1" dirty="0">
                <a:solidFill>
                  <a:schemeClr val="bg1"/>
                </a:solidFill>
              </a:rPr>
              <a:t> </a:t>
            </a:r>
            <a:r>
              <a:rPr lang="en-GB" sz="1400" dirty="0">
                <a:solidFill>
                  <a:schemeClr val="bg1"/>
                </a:solidFill>
              </a:rPr>
              <a:t/>
            </a:r>
            <a:br>
              <a:rPr lang="en-GB" sz="1400" dirty="0">
                <a:solidFill>
                  <a:schemeClr val="bg1"/>
                </a:solidFill>
              </a:rPr>
            </a:br>
            <a:r>
              <a:rPr lang="en-GB" sz="1400" dirty="0" smtClean="0">
                <a:solidFill>
                  <a:schemeClr val="bg1"/>
                </a:solidFill>
              </a:rPr>
              <a:t>- </a:t>
            </a:r>
            <a:r>
              <a:rPr lang="it-IT" sz="1400" dirty="0" smtClean="0">
                <a:solidFill>
                  <a:schemeClr val="bg1"/>
                </a:solidFill>
              </a:rPr>
              <a:t>2001</a:t>
            </a:r>
            <a:r>
              <a:rPr lang="it-IT" sz="1400" dirty="0">
                <a:solidFill>
                  <a:schemeClr val="bg1"/>
                </a:solidFill>
              </a:rPr>
              <a:t>, </a:t>
            </a:r>
            <a:r>
              <a:rPr lang="it-IT" sz="1400" dirty="0" smtClean="0">
                <a:solidFill>
                  <a:schemeClr val="bg1"/>
                </a:solidFill>
              </a:rPr>
              <a:t>ARPAT, </a:t>
            </a:r>
            <a:r>
              <a:rPr lang="it-IT" sz="1400" i="1" dirty="0" smtClean="0">
                <a:solidFill>
                  <a:schemeClr val="bg1"/>
                </a:solidFill>
              </a:rPr>
              <a:t>Contributo </a:t>
            </a:r>
            <a:r>
              <a:rPr lang="it-IT" sz="1400" i="1" dirty="0">
                <a:solidFill>
                  <a:schemeClr val="bg1"/>
                </a:solidFill>
              </a:rPr>
              <a:t>allo studio delle anomalie da metalli, con particolare riferimento all’arsenico, nei terreni agricoli del comune di Scarlino</a:t>
            </a:r>
            <a:r>
              <a:rPr lang="it-IT" sz="1400" i="1" dirty="0" smtClean="0">
                <a:solidFill>
                  <a:schemeClr val="bg1"/>
                </a:solidFill>
              </a:rPr>
              <a:t>.</a:t>
            </a:r>
            <a:r>
              <a:rPr lang="en-GB" sz="1400" dirty="0">
                <a:solidFill>
                  <a:schemeClr val="bg1"/>
                </a:solidFill>
              </a:rPr>
              <a:t/>
            </a:r>
            <a:br>
              <a:rPr lang="en-GB" sz="1400" dirty="0">
                <a:solidFill>
                  <a:schemeClr val="bg1"/>
                </a:solidFill>
              </a:rPr>
            </a:br>
            <a:r>
              <a:rPr lang="en-GB" sz="1400" dirty="0" smtClean="0">
                <a:solidFill>
                  <a:schemeClr val="bg1"/>
                </a:solidFill>
              </a:rPr>
              <a:t>- </a:t>
            </a:r>
            <a:r>
              <a:rPr lang="it-IT" sz="1400" dirty="0" smtClean="0">
                <a:solidFill>
                  <a:schemeClr val="bg1"/>
                </a:solidFill>
              </a:rPr>
              <a:t>2002</a:t>
            </a:r>
            <a:r>
              <a:rPr lang="it-IT" sz="1400" dirty="0">
                <a:solidFill>
                  <a:schemeClr val="bg1"/>
                </a:solidFill>
              </a:rPr>
              <a:t>, </a:t>
            </a:r>
            <a:r>
              <a:rPr lang="it-IT" sz="1400" dirty="0" smtClean="0">
                <a:solidFill>
                  <a:schemeClr val="bg1"/>
                </a:solidFill>
              </a:rPr>
              <a:t>Baiocchi G., </a:t>
            </a:r>
            <a:r>
              <a:rPr lang="it-IT" sz="1400" i="1" dirty="0" smtClean="0">
                <a:solidFill>
                  <a:schemeClr val="bg1"/>
                </a:solidFill>
              </a:rPr>
              <a:t>Concentrazioni </a:t>
            </a:r>
            <a:r>
              <a:rPr lang="it-IT" sz="1400" i="1" dirty="0">
                <a:solidFill>
                  <a:schemeClr val="bg1"/>
                </a:solidFill>
              </a:rPr>
              <a:t>anomale di Arsenico presente nel suolo della piana di Scarlino</a:t>
            </a:r>
            <a:r>
              <a:rPr lang="it-IT" sz="1400" dirty="0">
                <a:solidFill>
                  <a:schemeClr val="bg1"/>
                </a:solidFill>
              </a:rPr>
              <a:t>. </a:t>
            </a:r>
            <a:r>
              <a:rPr lang="it-IT" sz="1400" dirty="0" smtClean="0">
                <a:solidFill>
                  <a:schemeClr val="bg1"/>
                </a:solidFill>
              </a:rPr>
              <a:t/>
            </a:r>
            <a:br>
              <a:rPr lang="it-IT" sz="1400" dirty="0" smtClean="0">
                <a:solidFill>
                  <a:schemeClr val="bg1"/>
                </a:solidFill>
              </a:rPr>
            </a:br>
            <a:r>
              <a:rPr lang="it-IT" sz="1400" dirty="0" smtClean="0">
                <a:solidFill>
                  <a:schemeClr val="bg1"/>
                </a:solidFill>
              </a:rPr>
              <a:t>- 2002</a:t>
            </a:r>
            <a:r>
              <a:rPr lang="it-IT" sz="1400" dirty="0">
                <a:solidFill>
                  <a:schemeClr val="bg1"/>
                </a:solidFill>
              </a:rPr>
              <a:t>, </a:t>
            </a:r>
            <a:r>
              <a:rPr lang="it-IT" sz="1400" dirty="0" smtClean="0">
                <a:solidFill>
                  <a:schemeClr val="bg1"/>
                </a:solidFill>
              </a:rPr>
              <a:t>UNISI - </a:t>
            </a:r>
            <a:r>
              <a:rPr lang="it-IT" sz="1400" dirty="0" err="1" smtClean="0">
                <a:solidFill>
                  <a:schemeClr val="bg1"/>
                </a:solidFill>
              </a:rPr>
              <a:t>Tiezzi</a:t>
            </a:r>
            <a:r>
              <a:rPr lang="it-IT" sz="1400" dirty="0" smtClean="0">
                <a:solidFill>
                  <a:schemeClr val="bg1"/>
                </a:solidFill>
              </a:rPr>
              <a:t> E., Concentrazioni </a:t>
            </a:r>
            <a:r>
              <a:rPr lang="it-IT" sz="1400" dirty="0">
                <a:solidFill>
                  <a:schemeClr val="bg1"/>
                </a:solidFill>
              </a:rPr>
              <a:t>anomale di arsenico e altri metalli pesanti presenti nel suolo della Piana di Scarlino: analisi della documentazione tecnico-scientifica. </a:t>
            </a:r>
            <a:r>
              <a:rPr lang="it-IT" sz="1400" dirty="0" smtClean="0">
                <a:solidFill>
                  <a:schemeClr val="bg1"/>
                </a:solidFill>
              </a:rPr>
              <a:t/>
            </a:r>
            <a:br>
              <a:rPr lang="it-IT" sz="1400" dirty="0" smtClean="0">
                <a:solidFill>
                  <a:schemeClr val="bg1"/>
                </a:solidFill>
              </a:rPr>
            </a:br>
            <a:r>
              <a:rPr lang="it-IT" sz="1400" dirty="0" smtClean="0">
                <a:solidFill>
                  <a:schemeClr val="bg1"/>
                </a:solidFill>
              </a:rPr>
              <a:t>- 2003, ARPAT-DST/UNIFI – </a:t>
            </a:r>
            <a:r>
              <a:rPr lang="it-IT" sz="1400" dirty="0" err="1" smtClean="0">
                <a:solidFill>
                  <a:schemeClr val="bg1"/>
                </a:solidFill>
              </a:rPr>
              <a:t>Tanelli</a:t>
            </a:r>
            <a:r>
              <a:rPr lang="it-IT" sz="1400" dirty="0" smtClean="0">
                <a:solidFill>
                  <a:schemeClr val="bg1"/>
                </a:solidFill>
              </a:rPr>
              <a:t> G. Studio </a:t>
            </a:r>
            <a:r>
              <a:rPr lang="it-IT" sz="1400" dirty="0">
                <a:solidFill>
                  <a:schemeClr val="bg1"/>
                </a:solidFill>
              </a:rPr>
              <a:t>della dispersione dell'arsenico nella piana di Scarlino </a:t>
            </a:r>
            <a:br>
              <a:rPr lang="it-IT" sz="1400" dirty="0">
                <a:solidFill>
                  <a:schemeClr val="bg1"/>
                </a:solidFill>
              </a:rPr>
            </a:br>
            <a:r>
              <a:rPr lang="it-IT" sz="1400" dirty="0" smtClean="0">
                <a:solidFill>
                  <a:schemeClr val="bg1"/>
                </a:solidFill>
              </a:rPr>
              <a:t>- 2005, </a:t>
            </a:r>
            <a:r>
              <a:rPr lang="it-IT" sz="1400" dirty="0">
                <a:solidFill>
                  <a:schemeClr val="bg1"/>
                </a:solidFill>
              </a:rPr>
              <a:t>ARPAT-DST/UNIFI </a:t>
            </a:r>
            <a:r>
              <a:rPr lang="it-IT" sz="1400" dirty="0" err="1" smtClean="0">
                <a:solidFill>
                  <a:schemeClr val="bg1"/>
                </a:solidFill>
              </a:rPr>
              <a:t>Tanelli</a:t>
            </a:r>
            <a:r>
              <a:rPr lang="it-IT" sz="1400" dirty="0" smtClean="0">
                <a:solidFill>
                  <a:schemeClr val="bg1"/>
                </a:solidFill>
              </a:rPr>
              <a:t> G.: </a:t>
            </a:r>
            <a:r>
              <a:rPr lang="it-IT" sz="1400" i="1" dirty="0">
                <a:solidFill>
                  <a:schemeClr val="bg1"/>
                </a:solidFill>
              </a:rPr>
              <a:t>Approfondimento dello studio inerente la diffusione dell’arsenico nel bacino del </a:t>
            </a:r>
            <a:r>
              <a:rPr lang="it-IT" sz="1400" i="1" dirty="0" smtClean="0">
                <a:solidFill>
                  <a:schemeClr val="bg1"/>
                </a:solidFill>
              </a:rPr>
              <a:t>Fiume </a:t>
            </a:r>
            <a:r>
              <a:rPr lang="en-GB" sz="1400" i="1" dirty="0" err="1" smtClean="0">
                <a:solidFill>
                  <a:schemeClr val="bg1"/>
                </a:solidFill>
              </a:rPr>
              <a:t>Pecora</a:t>
            </a:r>
            <a:r>
              <a:rPr lang="en-GB" sz="1400" i="1" dirty="0" smtClean="0">
                <a:solidFill>
                  <a:schemeClr val="bg1"/>
                </a:solidFill>
              </a:rPr>
              <a:t> </a:t>
            </a:r>
            <a:r>
              <a:rPr lang="en-GB" sz="1400" i="1" dirty="0">
                <a:solidFill>
                  <a:schemeClr val="bg1"/>
                </a:solidFill>
              </a:rPr>
              <a:t>e zone </a:t>
            </a:r>
            <a:r>
              <a:rPr lang="en-GB" sz="1400" i="1" dirty="0" err="1" smtClean="0">
                <a:solidFill>
                  <a:schemeClr val="bg1"/>
                </a:solidFill>
              </a:rPr>
              <a:t>limitrofe</a:t>
            </a:r>
            <a:r>
              <a:rPr lang="it-IT" sz="1400" dirty="0" smtClean="0">
                <a:solidFill>
                  <a:schemeClr val="bg1"/>
                </a:solidFill>
              </a:rPr>
              <a:t> </a:t>
            </a:r>
            <a:br>
              <a:rPr lang="it-IT" sz="1400" dirty="0" smtClean="0">
                <a:solidFill>
                  <a:schemeClr val="bg1"/>
                </a:solidFill>
              </a:rPr>
            </a:br>
            <a:r>
              <a:rPr lang="it-IT" sz="1400" dirty="0" smtClean="0">
                <a:solidFill>
                  <a:schemeClr val="bg1"/>
                </a:solidFill>
              </a:rPr>
              <a:t>- 2006, </a:t>
            </a:r>
            <a:r>
              <a:rPr lang="it-IT" sz="1400" dirty="0">
                <a:solidFill>
                  <a:schemeClr val="bg1"/>
                </a:solidFill>
              </a:rPr>
              <a:t>ENVIRON - Caratterizzazione integrativa dello stabilimento </a:t>
            </a:r>
            <a:r>
              <a:rPr lang="it-IT" sz="1400" dirty="0" err="1">
                <a:solidFill>
                  <a:schemeClr val="bg1"/>
                </a:solidFill>
              </a:rPr>
              <a:t>Syndial</a:t>
            </a:r>
            <a:r>
              <a:rPr lang="it-IT" sz="1400" dirty="0">
                <a:solidFill>
                  <a:schemeClr val="bg1"/>
                </a:solidFill>
              </a:rPr>
              <a:t> di Scarlino (GR</a:t>
            </a:r>
            <a:r>
              <a:rPr lang="it-IT" sz="1400" dirty="0" smtClean="0">
                <a:solidFill>
                  <a:schemeClr val="bg1"/>
                </a:solidFill>
              </a:rPr>
              <a:t>)</a:t>
            </a:r>
            <a:br>
              <a:rPr lang="it-IT" sz="1400" dirty="0" smtClean="0">
                <a:solidFill>
                  <a:schemeClr val="bg1"/>
                </a:solidFill>
              </a:rPr>
            </a:br>
            <a:r>
              <a:rPr lang="it-IT" sz="1400" dirty="0" smtClean="0">
                <a:solidFill>
                  <a:schemeClr val="bg1"/>
                </a:solidFill>
              </a:rPr>
              <a:t>- 2007, ARPAT-DST/UNIFI – </a:t>
            </a:r>
            <a:r>
              <a:rPr lang="it-IT" sz="1400" dirty="0" err="1" smtClean="0">
                <a:solidFill>
                  <a:schemeClr val="bg1"/>
                </a:solidFill>
              </a:rPr>
              <a:t>Tanelli</a:t>
            </a:r>
            <a:r>
              <a:rPr lang="it-IT" sz="1400" dirty="0" smtClean="0">
                <a:solidFill>
                  <a:schemeClr val="bg1"/>
                </a:solidFill>
              </a:rPr>
              <a:t> G. </a:t>
            </a:r>
            <a:r>
              <a:rPr lang="it-IT" sz="1400" dirty="0">
                <a:solidFill>
                  <a:schemeClr val="bg1"/>
                </a:solidFill>
              </a:rPr>
              <a:t>Caratterizzazione </a:t>
            </a:r>
            <a:r>
              <a:rPr lang="it-IT" sz="1400" dirty="0" err="1">
                <a:solidFill>
                  <a:schemeClr val="bg1"/>
                </a:solidFill>
              </a:rPr>
              <a:t>geoambientale</a:t>
            </a:r>
            <a:r>
              <a:rPr lang="it-IT" sz="1400" dirty="0">
                <a:solidFill>
                  <a:schemeClr val="bg1"/>
                </a:solidFill>
              </a:rPr>
              <a:t> degli acquiferi e dei sedimenti neogenici della piana di Scarlino </a:t>
            </a:r>
            <a:r>
              <a:rPr lang="it-IT" sz="1400" dirty="0" smtClean="0">
                <a:solidFill>
                  <a:schemeClr val="bg1"/>
                </a:solidFill>
              </a:rPr>
              <a:t/>
            </a:r>
            <a:br>
              <a:rPr lang="it-IT" sz="1400" dirty="0" smtClean="0">
                <a:solidFill>
                  <a:schemeClr val="bg1"/>
                </a:solidFill>
              </a:rPr>
            </a:br>
            <a:r>
              <a:rPr lang="it-IT" sz="1400" dirty="0" smtClean="0">
                <a:solidFill>
                  <a:schemeClr val="bg1"/>
                </a:solidFill>
              </a:rPr>
              <a:t>- 2011, UNISI/Provincia GR  - Donati A., Biondi A. - Studio </a:t>
            </a:r>
            <a:r>
              <a:rPr lang="it-IT" sz="1400" dirty="0">
                <a:solidFill>
                  <a:schemeClr val="bg1"/>
                </a:solidFill>
              </a:rPr>
              <a:t>dei traccianti della contaminazione </a:t>
            </a:r>
            <a:r>
              <a:rPr lang="en-GB" sz="1400" dirty="0">
                <a:solidFill>
                  <a:schemeClr val="bg1"/>
                </a:solidFill>
              </a:rPr>
              <a:t> </a:t>
            </a:r>
            <a:r>
              <a:rPr lang="it-IT" sz="1400" dirty="0" smtClean="0">
                <a:solidFill>
                  <a:schemeClr val="bg1"/>
                </a:solidFill>
              </a:rPr>
              <a:t>delle </a:t>
            </a:r>
            <a:r>
              <a:rPr lang="it-IT" sz="1400" dirty="0">
                <a:solidFill>
                  <a:schemeClr val="bg1"/>
                </a:solidFill>
              </a:rPr>
              <a:t>acque di falda della Piana di </a:t>
            </a:r>
            <a:r>
              <a:rPr lang="it-IT" sz="1400" dirty="0" smtClean="0">
                <a:solidFill>
                  <a:schemeClr val="bg1"/>
                </a:solidFill>
              </a:rPr>
              <a:t>Scarlino</a:t>
            </a:r>
            <a:br>
              <a:rPr lang="it-IT" sz="1400" dirty="0" smtClean="0">
                <a:solidFill>
                  <a:schemeClr val="bg1"/>
                </a:solidFill>
              </a:rPr>
            </a:br>
            <a:r>
              <a:rPr lang="it-IT" sz="1400" dirty="0" smtClean="0">
                <a:solidFill>
                  <a:schemeClr val="bg1"/>
                </a:solidFill>
              </a:rPr>
              <a:t>- 2014, ARPAT, Determinazione dei Valori di Fondo </a:t>
            </a:r>
            <a:r>
              <a:rPr lang="it-IT" sz="1400" dirty="0">
                <a:solidFill>
                  <a:schemeClr val="bg1"/>
                </a:solidFill>
              </a:rPr>
              <a:t>Definizione dei Valori di </a:t>
            </a:r>
            <a:r>
              <a:rPr lang="it-IT" sz="1400" dirty="0" smtClean="0">
                <a:solidFill>
                  <a:schemeClr val="bg1"/>
                </a:solidFill>
              </a:rPr>
              <a:t>Fondo per </a:t>
            </a:r>
            <a:r>
              <a:rPr lang="it-IT" sz="1400" dirty="0">
                <a:solidFill>
                  <a:schemeClr val="bg1"/>
                </a:solidFill>
              </a:rPr>
              <a:t>alcuni parametri nelle Acque </a:t>
            </a:r>
            <a:r>
              <a:rPr lang="it-IT" sz="1400" dirty="0" smtClean="0">
                <a:solidFill>
                  <a:schemeClr val="bg1"/>
                </a:solidFill>
              </a:rPr>
              <a:t>Sotterranee dei </a:t>
            </a:r>
            <a:r>
              <a:rPr lang="it-IT" sz="1400" dirty="0">
                <a:solidFill>
                  <a:schemeClr val="bg1"/>
                </a:solidFill>
              </a:rPr>
              <a:t>Siti in Bonifica della Pianura di </a:t>
            </a:r>
            <a:r>
              <a:rPr lang="it-IT" sz="1400" dirty="0" smtClean="0">
                <a:solidFill>
                  <a:schemeClr val="bg1"/>
                </a:solidFill>
              </a:rPr>
              <a:t>Scarlino (2003-2012)</a:t>
            </a:r>
            <a:br>
              <a:rPr lang="it-IT" sz="1400" dirty="0" smtClean="0">
                <a:solidFill>
                  <a:schemeClr val="bg1"/>
                </a:solidFill>
              </a:rPr>
            </a:br>
            <a:r>
              <a:rPr lang="en-GB" sz="1400" b="1" dirty="0">
                <a:solidFill>
                  <a:schemeClr val="bg1"/>
                </a:solidFill>
              </a:rPr>
              <a:t/>
            </a:r>
            <a:br>
              <a:rPr lang="en-GB" sz="1400" b="1" dirty="0">
                <a:solidFill>
                  <a:schemeClr val="bg1"/>
                </a:solidFill>
              </a:rPr>
            </a:br>
            <a:r>
              <a:rPr lang="en-GB" sz="1400" dirty="0">
                <a:solidFill>
                  <a:schemeClr val="bg1"/>
                </a:solidFill>
              </a:rPr>
              <a:t/>
            </a:r>
            <a:br>
              <a:rPr lang="en-GB" sz="1400" dirty="0">
                <a:solidFill>
                  <a:schemeClr val="bg1"/>
                </a:solidFill>
              </a:rPr>
            </a:br>
            <a:r>
              <a:rPr lang="en-US" sz="1400" b="1" i="1" dirty="0" smtClean="0">
                <a:solidFill>
                  <a:schemeClr val="bg1"/>
                </a:solidFill>
              </a:rPr>
              <a:t/>
            </a:r>
            <a:br>
              <a:rPr lang="en-US" sz="1400" b="1" i="1" dirty="0" smtClean="0">
                <a:solidFill>
                  <a:schemeClr val="bg1"/>
                </a:solidFill>
              </a:rPr>
            </a:br>
            <a:endParaRPr lang="en-US" sz="1400" b="1" i="1" dirty="0">
              <a:solidFill>
                <a:schemeClr val="bg1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1084263" y="437308"/>
            <a:ext cx="73152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3600" dirty="0" err="1">
                <a:solidFill>
                  <a:schemeClr val="bg1"/>
                </a:solidFill>
              </a:rPr>
              <a:t>Storia</a:t>
            </a:r>
            <a:r>
              <a:rPr lang="en-US" altLang="en-US" sz="3600" dirty="0">
                <a:solidFill>
                  <a:schemeClr val="bg1"/>
                </a:solidFill>
              </a:rPr>
              <a:t> </a:t>
            </a:r>
            <a:r>
              <a:rPr lang="en-US" altLang="en-US" sz="3600" dirty="0" err="1">
                <a:solidFill>
                  <a:schemeClr val="bg1"/>
                </a:solidFill>
              </a:rPr>
              <a:t>delle</a:t>
            </a:r>
            <a:r>
              <a:rPr lang="en-US" altLang="en-US" sz="3600" dirty="0">
                <a:solidFill>
                  <a:schemeClr val="bg1"/>
                </a:solidFill>
              </a:rPr>
              <a:t> </a:t>
            </a:r>
            <a:r>
              <a:rPr lang="en-US" altLang="en-US" sz="3600" dirty="0" err="1">
                <a:solidFill>
                  <a:schemeClr val="bg1"/>
                </a:solidFill>
              </a:rPr>
              <a:t>indagini</a:t>
            </a:r>
            <a:r>
              <a:rPr lang="en-US" altLang="en-US" sz="3600" dirty="0">
                <a:solidFill>
                  <a:schemeClr val="bg1"/>
                </a:solidFill>
              </a:rPr>
              <a:t> </a:t>
            </a:r>
            <a:r>
              <a:rPr lang="en-US" altLang="en-US" sz="3600" dirty="0" err="1">
                <a:solidFill>
                  <a:schemeClr val="bg1"/>
                </a:solidFill>
              </a:rPr>
              <a:t>sulla</a:t>
            </a:r>
            <a:r>
              <a:rPr lang="en-US" altLang="en-US" sz="3600" dirty="0">
                <a:solidFill>
                  <a:schemeClr val="bg1"/>
                </a:solidFill>
              </a:rPr>
              <a:t> </a:t>
            </a:r>
          </a:p>
          <a:p>
            <a:pPr algn="ctr" eaLnBrk="1" hangingPunct="1">
              <a:defRPr/>
            </a:pPr>
            <a:r>
              <a:rPr lang="en-US" altLang="en-US" sz="3600" dirty="0" err="1">
                <a:solidFill>
                  <a:schemeClr val="bg1"/>
                </a:solidFill>
              </a:rPr>
              <a:t>Piana</a:t>
            </a:r>
            <a:r>
              <a:rPr lang="en-US" altLang="en-US" sz="3600" dirty="0">
                <a:solidFill>
                  <a:schemeClr val="bg1"/>
                </a:solidFill>
              </a:rPr>
              <a:t> di </a:t>
            </a:r>
            <a:r>
              <a:rPr lang="en-US" altLang="en-US" sz="3600" dirty="0" err="1">
                <a:solidFill>
                  <a:schemeClr val="bg1"/>
                </a:solidFill>
              </a:rPr>
              <a:t>Scarlino</a:t>
            </a:r>
            <a:endParaRPr lang="en-US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98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611188" y="1169988"/>
            <a:ext cx="512762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it-IT" altLang="en-US" sz="2000" b="1">
                <a:solidFill>
                  <a:srgbClr val="FF0000"/>
                </a:solidFill>
              </a:rPr>
              <a:t>As</a:t>
            </a:r>
          </a:p>
        </p:txBody>
      </p:sp>
      <p:sp>
        <p:nvSpPr>
          <p:cNvPr id="25" name="Rettangolo 24"/>
          <p:cNvSpPr/>
          <p:nvPr/>
        </p:nvSpPr>
        <p:spPr>
          <a:xfrm>
            <a:off x="2502866" y="4786748"/>
            <a:ext cx="2802370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eaLnBrk="1" hangingPunct="1">
              <a:defRPr/>
            </a:pPr>
            <a:r>
              <a:rPr lang="it-IT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90% interni perimetro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2502866" y="4386362"/>
            <a:ext cx="2802370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eaLnBrk="1" hangingPunct="1">
              <a:defRPr/>
            </a:pPr>
            <a:r>
              <a:rPr lang="it-IT" sz="2000" b="1" dirty="0">
                <a:ln w="50800"/>
                <a:solidFill>
                  <a:schemeClr val="bg1">
                    <a:shade val="50000"/>
                  </a:schemeClr>
                </a:solidFill>
              </a:rPr>
              <a:t>32% interni perimetro</a:t>
            </a:r>
          </a:p>
        </p:txBody>
      </p:sp>
      <p:grpSp>
        <p:nvGrpSpPr>
          <p:cNvPr id="19" name="Gruppo 18"/>
          <p:cNvGrpSpPr>
            <a:grpSpLocks/>
          </p:cNvGrpSpPr>
          <p:nvPr/>
        </p:nvGrpSpPr>
        <p:grpSpPr bwMode="auto">
          <a:xfrm>
            <a:off x="1262063" y="893763"/>
            <a:ext cx="6884987" cy="5470525"/>
            <a:chOff x="828257" y="486232"/>
            <a:chExt cx="7487486" cy="5300206"/>
          </a:xfrm>
        </p:grpSpPr>
        <p:pic>
          <p:nvPicPr>
            <p:cNvPr id="615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257" y="551543"/>
              <a:ext cx="7487486" cy="52348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Ovale 23"/>
            <p:cNvSpPr/>
            <p:nvPr/>
          </p:nvSpPr>
          <p:spPr>
            <a:xfrm>
              <a:off x="5573486" y="1843314"/>
              <a:ext cx="188685" cy="174172"/>
            </a:xfrm>
            <a:prstGeom prst="ellipse">
              <a:avLst/>
            </a:prstGeom>
            <a:gradFill flip="none" rotWithShape="1">
              <a:gsLst>
                <a:gs pos="0">
                  <a:srgbClr val="F7FFC5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it-IT"/>
            </a:p>
          </p:txBody>
        </p:sp>
        <p:sp>
          <p:nvSpPr>
            <p:cNvPr id="27" name="Ovale 26"/>
            <p:cNvSpPr/>
            <p:nvPr/>
          </p:nvSpPr>
          <p:spPr>
            <a:xfrm>
              <a:off x="4826000" y="4724400"/>
              <a:ext cx="188685" cy="174172"/>
            </a:xfrm>
            <a:prstGeom prst="ellipse">
              <a:avLst/>
            </a:prstGeom>
            <a:gradFill flip="none" rotWithShape="1">
              <a:gsLst>
                <a:gs pos="0">
                  <a:srgbClr val="F7FFC5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it-IT"/>
            </a:p>
          </p:txBody>
        </p:sp>
        <p:sp>
          <p:nvSpPr>
            <p:cNvPr id="28" name="Ovale 27"/>
            <p:cNvSpPr/>
            <p:nvPr/>
          </p:nvSpPr>
          <p:spPr>
            <a:xfrm>
              <a:off x="4688115" y="486232"/>
              <a:ext cx="188685" cy="174172"/>
            </a:xfrm>
            <a:prstGeom prst="ellipse">
              <a:avLst/>
            </a:prstGeom>
            <a:gradFill flip="none" rotWithShape="1">
              <a:gsLst>
                <a:gs pos="0">
                  <a:srgbClr val="F7FFC5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it-IT"/>
            </a:p>
          </p:txBody>
        </p:sp>
        <p:sp>
          <p:nvSpPr>
            <p:cNvPr id="29" name="Ovale 28"/>
            <p:cNvSpPr/>
            <p:nvPr/>
          </p:nvSpPr>
          <p:spPr>
            <a:xfrm>
              <a:off x="5188858" y="4129313"/>
              <a:ext cx="188685" cy="174172"/>
            </a:xfrm>
            <a:prstGeom prst="ellipse">
              <a:avLst/>
            </a:prstGeom>
            <a:gradFill flip="none" rotWithShape="1">
              <a:gsLst>
                <a:gs pos="0">
                  <a:srgbClr val="F7FFC5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it-IT"/>
            </a:p>
          </p:txBody>
        </p:sp>
        <p:sp>
          <p:nvSpPr>
            <p:cNvPr id="30" name="Ovale 29"/>
            <p:cNvSpPr/>
            <p:nvPr/>
          </p:nvSpPr>
          <p:spPr>
            <a:xfrm>
              <a:off x="3722915" y="4550228"/>
              <a:ext cx="188685" cy="174172"/>
            </a:xfrm>
            <a:prstGeom prst="ellipse">
              <a:avLst/>
            </a:prstGeom>
            <a:gradFill flip="none" rotWithShape="1">
              <a:gsLst>
                <a:gs pos="0">
                  <a:srgbClr val="F7FFC5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it-IT"/>
            </a:p>
          </p:txBody>
        </p:sp>
        <p:sp>
          <p:nvSpPr>
            <p:cNvPr id="31" name="Ovale 30"/>
            <p:cNvSpPr/>
            <p:nvPr/>
          </p:nvSpPr>
          <p:spPr>
            <a:xfrm>
              <a:off x="3686630" y="4702628"/>
              <a:ext cx="188685" cy="174172"/>
            </a:xfrm>
            <a:prstGeom prst="ellipse">
              <a:avLst/>
            </a:prstGeom>
            <a:gradFill flip="none" rotWithShape="1">
              <a:gsLst>
                <a:gs pos="0">
                  <a:srgbClr val="F7FFC5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it-IT"/>
            </a:p>
          </p:txBody>
        </p:sp>
        <p:sp>
          <p:nvSpPr>
            <p:cNvPr id="32" name="Ovale 31"/>
            <p:cNvSpPr/>
            <p:nvPr/>
          </p:nvSpPr>
          <p:spPr>
            <a:xfrm>
              <a:off x="4202340" y="553361"/>
              <a:ext cx="188685" cy="174172"/>
            </a:xfrm>
            <a:prstGeom prst="ellipse">
              <a:avLst/>
            </a:prstGeom>
            <a:gradFill flip="none" rotWithShape="1">
              <a:gsLst>
                <a:gs pos="0">
                  <a:srgbClr val="F7FFC5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it-IT"/>
            </a:p>
          </p:txBody>
        </p:sp>
        <p:sp>
          <p:nvSpPr>
            <p:cNvPr id="6173" name="CasellaDiTesto 32"/>
            <p:cNvSpPr txBox="1">
              <a:spLocks noChangeArrowheads="1"/>
            </p:cNvSpPr>
            <p:nvPr/>
          </p:nvSpPr>
          <p:spPr bwMode="auto">
            <a:xfrm>
              <a:off x="3875315" y="537293"/>
              <a:ext cx="35618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altLang="en-US" sz="1000" b="1">
                  <a:solidFill>
                    <a:schemeClr val="bg1"/>
                  </a:solidFill>
                </a:rPr>
                <a:t>AZ</a:t>
              </a:r>
            </a:p>
          </p:txBody>
        </p:sp>
        <p:sp>
          <p:nvSpPr>
            <p:cNvPr id="6174" name="CasellaDiTesto 33"/>
            <p:cNvSpPr txBox="1">
              <a:spLocks noChangeArrowheads="1"/>
            </p:cNvSpPr>
            <p:nvPr/>
          </p:nvSpPr>
          <p:spPr bwMode="auto">
            <a:xfrm>
              <a:off x="4836591" y="517336"/>
              <a:ext cx="81144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altLang="en-US" sz="1000" b="1">
                  <a:solidFill>
                    <a:schemeClr val="bg1"/>
                  </a:solidFill>
                </a:rPr>
                <a:t>Botte 1-1F</a:t>
              </a:r>
            </a:p>
          </p:txBody>
        </p:sp>
        <p:sp>
          <p:nvSpPr>
            <p:cNvPr id="6175" name="CasellaDiTesto 34"/>
            <p:cNvSpPr txBox="1">
              <a:spLocks noChangeArrowheads="1"/>
            </p:cNvSpPr>
            <p:nvPr/>
          </p:nvSpPr>
          <p:spPr bwMode="auto">
            <a:xfrm>
              <a:off x="3033652" y="4693880"/>
              <a:ext cx="74732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altLang="en-US" sz="1000" b="1">
                  <a:solidFill>
                    <a:schemeClr val="bg1"/>
                  </a:solidFill>
                </a:rPr>
                <a:t>EMW10M</a:t>
              </a:r>
            </a:p>
          </p:txBody>
        </p:sp>
        <p:sp>
          <p:nvSpPr>
            <p:cNvPr id="6176" name="CasellaDiTesto 35"/>
            <p:cNvSpPr txBox="1">
              <a:spLocks noChangeArrowheads="1"/>
            </p:cNvSpPr>
            <p:nvPr/>
          </p:nvSpPr>
          <p:spPr bwMode="auto">
            <a:xfrm>
              <a:off x="3086236" y="4427117"/>
              <a:ext cx="75052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altLang="en-US" sz="1000" b="1">
                  <a:solidFill>
                    <a:schemeClr val="bg1"/>
                  </a:solidFill>
                </a:rPr>
                <a:t>PZS07/13</a:t>
              </a:r>
            </a:p>
          </p:txBody>
        </p:sp>
      </p:grpSp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1612900" y="407988"/>
            <a:ext cx="61849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it-IT" altLang="en-US" sz="2000" b="1">
                <a:solidFill>
                  <a:srgbClr val="FF0000"/>
                </a:solidFill>
              </a:rPr>
              <a:t>Monitoraggio MISP Ceneri Ematitiche e Fini Pirite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uppo 8"/>
          <p:cNvGrpSpPr>
            <a:grpSpLocks/>
          </p:cNvGrpSpPr>
          <p:nvPr/>
        </p:nvGrpSpPr>
        <p:grpSpPr bwMode="auto">
          <a:xfrm>
            <a:off x="365125" y="682625"/>
            <a:ext cx="8266113" cy="2592388"/>
            <a:chOff x="210320" y="2952781"/>
            <a:chExt cx="8266549" cy="2592467"/>
          </a:xfrm>
        </p:grpSpPr>
        <p:pic>
          <p:nvPicPr>
            <p:cNvPr id="4110" name="Picture 50" descr="2° As min_10+MAP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74" r="21477" b="6554"/>
            <a:stretch>
              <a:fillRect/>
            </a:stretch>
          </p:blipFill>
          <p:spPr bwMode="auto">
            <a:xfrm>
              <a:off x="210320" y="2952781"/>
              <a:ext cx="2630991" cy="2499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1" name="Picture 51" descr="2° As 10_Mn_40+MAP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45"/>
            <a:stretch>
              <a:fillRect/>
            </a:stretch>
          </p:blipFill>
          <p:spPr bwMode="auto">
            <a:xfrm>
              <a:off x="2968244" y="2968202"/>
              <a:ext cx="2713051" cy="255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2" name="Picture 52" descr="2° As mag_100+MAP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36"/>
            <a:stretch>
              <a:fillRect/>
            </a:stretch>
          </p:blipFill>
          <p:spPr bwMode="auto">
            <a:xfrm>
              <a:off x="5758735" y="2986132"/>
              <a:ext cx="2718134" cy="2559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3" name="Freeform 53"/>
            <p:cNvSpPr>
              <a:spLocks/>
            </p:cNvSpPr>
            <p:nvPr/>
          </p:nvSpPr>
          <p:spPr bwMode="auto">
            <a:xfrm>
              <a:off x="888583" y="3738507"/>
              <a:ext cx="1148835" cy="1624323"/>
            </a:xfrm>
            <a:custGeom>
              <a:avLst/>
              <a:gdLst>
                <a:gd name="T0" fmla="*/ 55372104 w 1582"/>
                <a:gd name="T1" fmla="*/ 998655370 h 2212"/>
                <a:gd name="T2" fmla="*/ 35332849 w 1582"/>
                <a:gd name="T3" fmla="*/ 897818837 h 2212"/>
                <a:gd name="T4" fmla="*/ 27422445 w 1582"/>
                <a:gd name="T5" fmla="*/ 816934601 h 2212"/>
                <a:gd name="T6" fmla="*/ 15820809 w 1582"/>
                <a:gd name="T7" fmla="*/ 747912623 h 2212"/>
                <a:gd name="T8" fmla="*/ 11601636 w 1582"/>
                <a:gd name="T9" fmla="*/ 711784654 h 2212"/>
                <a:gd name="T10" fmla="*/ 0 w 1582"/>
                <a:gd name="T11" fmla="*/ 614722543 h 2212"/>
                <a:gd name="T12" fmla="*/ 0 w 1582"/>
                <a:gd name="T13" fmla="*/ 590457566 h 2212"/>
                <a:gd name="T14" fmla="*/ 15820809 w 1582"/>
                <a:gd name="T15" fmla="*/ 553789869 h 2212"/>
                <a:gd name="T16" fmla="*/ 43243253 w 1582"/>
                <a:gd name="T17" fmla="*/ 505259181 h 2212"/>
                <a:gd name="T18" fmla="*/ 94923400 w 1582"/>
                <a:gd name="T19" fmla="*/ 436776930 h 2212"/>
                <a:gd name="T20" fmla="*/ 181937121 w 1582"/>
                <a:gd name="T21" fmla="*/ 294959286 h 2212"/>
                <a:gd name="T22" fmla="*/ 217269970 w 1582"/>
                <a:gd name="T23" fmla="*/ 205985746 h 2212"/>
                <a:gd name="T24" fmla="*/ 253130034 w 1582"/>
                <a:gd name="T25" fmla="*/ 149367221 h 2212"/>
                <a:gd name="T26" fmla="*/ 256821265 w 1582"/>
                <a:gd name="T27" fmla="*/ 108924369 h 2212"/>
                <a:gd name="T28" fmla="*/ 743569293 w 1582"/>
                <a:gd name="T29" fmla="*/ 0 h 2212"/>
                <a:gd name="T30" fmla="*/ 834274246 w 1582"/>
                <a:gd name="T31" fmla="*/ 254517168 h 2212"/>
                <a:gd name="T32" fmla="*/ 830583014 w 1582"/>
                <a:gd name="T33" fmla="*/ 327312834 h 2212"/>
                <a:gd name="T34" fmla="*/ 814762206 w 1582"/>
                <a:gd name="T35" fmla="*/ 392020663 h 2212"/>
                <a:gd name="T36" fmla="*/ 791030993 w 1582"/>
                <a:gd name="T37" fmla="*/ 456728492 h 2212"/>
                <a:gd name="T38" fmla="*/ 711928402 w 1582"/>
                <a:gd name="T39" fmla="*/ 671341802 h 2212"/>
                <a:gd name="T40" fmla="*/ 620695508 w 1582"/>
                <a:gd name="T41" fmla="*/ 772178334 h 2212"/>
                <a:gd name="T42" fmla="*/ 561632172 w 1582"/>
                <a:gd name="T43" fmla="*/ 861151140 h 2212"/>
                <a:gd name="T44" fmla="*/ 537900959 w 1582"/>
                <a:gd name="T45" fmla="*/ 865465289 h 2212"/>
                <a:gd name="T46" fmla="*/ 533682512 w 1582"/>
                <a:gd name="T47" fmla="*/ 893505422 h 2212"/>
                <a:gd name="T48" fmla="*/ 525772108 w 1582"/>
                <a:gd name="T49" fmla="*/ 938260955 h 2212"/>
                <a:gd name="T50" fmla="*/ 348053434 w 1582"/>
                <a:gd name="T51" fmla="*/ 1136158864 h 2212"/>
                <a:gd name="T52" fmla="*/ 324322947 w 1582"/>
                <a:gd name="T53" fmla="*/ 1128070294 h 2212"/>
                <a:gd name="T54" fmla="*/ 292681329 w 1582"/>
                <a:gd name="T55" fmla="*/ 1192778123 h 2212"/>
                <a:gd name="T56" fmla="*/ 213578738 w 1582"/>
                <a:gd name="T57" fmla="*/ 1156649420 h 2212"/>
                <a:gd name="T58" fmla="*/ 138166653 w 1582"/>
                <a:gd name="T59" fmla="*/ 1116207302 h 2212"/>
                <a:gd name="T60" fmla="*/ 142385826 w 1582"/>
                <a:gd name="T61" fmla="*/ 1039097487 h 2212"/>
                <a:gd name="T62" fmla="*/ 55372104 w 1582"/>
                <a:gd name="T63" fmla="*/ 998655370 h 221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582" h="2212">
                  <a:moveTo>
                    <a:pt x="105" y="1852"/>
                  </a:moveTo>
                  <a:lnTo>
                    <a:pt x="67" y="1665"/>
                  </a:lnTo>
                  <a:lnTo>
                    <a:pt x="52" y="1515"/>
                  </a:lnTo>
                  <a:lnTo>
                    <a:pt x="30" y="1387"/>
                  </a:lnTo>
                  <a:lnTo>
                    <a:pt x="22" y="1320"/>
                  </a:lnTo>
                  <a:lnTo>
                    <a:pt x="0" y="1140"/>
                  </a:lnTo>
                  <a:lnTo>
                    <a:pt x="0" y="1095"/>
                  </a:lnTo>
                  <a:lnTo>
                    <a:pt x="30" y="1027"/>
                  </a:lnTo>
                  <a:lnTo>
                    <a:pt x="82" y="937"/>
                  </a:lnTo>
                  <a:lnTo>
                    <a:pt x="180" y="810"/>
                  </a:lnTo>
                  <a:lnTo>
                    <a:pt x="345" y="547"/>
                  </a:lnTo>
                  <a:lnTo>
                    <a:pt x="412" y="382"/>
                  </a:lnTo>
                  <a:lnTo>
                    <a:pt x="480" y="277"/>
                  </a:lnTo>
                  <a:lnTo>
                    <a:pt x="487" y="202"/>
                  </a:lnTo>
                  <a:lnTo>
                    <a:pt x="1410" y="0"/>
                  </a:lnTo>
                  <a:lnTo>
                    <a:pt x="1582" y="472"/>
                  </a:lnTo>
                  <a:lnTo>
                    <a:pt x="1575" y="607"/>
                  </a:lnTo>
                  <a:lnTo>
                    <a:pt x="1545" y="727"/>
                  </a:lnTo>
                  <a:lnTo>
                    <a:pt x="1500" y="847"/>
                  </a:lnTo>
                  <a:lnTo>
                    <a:pt x="1350" y="1245"/>
                  </a:lnTo>
                  <a:lnTo>
                    <a:pt x="1177" y="1432"/>
                  </a:lnTo>
                  <a:lnTo>
                    <a:pt x="1065" y="1597"/>
                  </a:lnTo>
                  <a:lnTo>
                    <a:pt x="1020" y="1605"/>
                  </a:lnTo>
                  <a:lnTo>
                    <a:pt x="1012" y="1657"/>
                  </a:lnTo>
                  <a:lnTo>
                    <a:pt x="997" y="1740"/>
                  </a:lnTo>
                  <a:lnTo>
                    <a:pt x="660" y="2107"/>
                  </a:lnTo>
                  <a:lnTo>
                    <a:pt x="615" y="2092"/>
                  </a:lnTo>
                  <a:lnTo>
                    <a:pt x="555" y="2212"/>
                  </a:lnTo>
                  <a:lnTo>
                    <a:pt x="405" y="2145"/>
                  </a:lnTo>
                  <a:lnTo>
                    <a:pt x="262" y="2070"/>
                  </a:lnTo>
                  <a:lnTo>
                    <a:pt x="270" y="1927"/>
                  </a:lnTo>
                  <a:lnTo>
                    <a:pt x="105" y="1852"/>
                  </a:lnTo>
                  <a:close/>
                </a:path>
              </a:pathLst>
            </a:custGeom>
            <a:solidFill>
              <a:srgbClr val="00FF00">
                <a:alpha val="30196"/>
              </a:srgbClr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114" name="Freeform 54"/>
            <p:cNvSpPr>
              <a:spLocks/>
            </p:cNvSpPr>
            <p:nvPr/>
          </p:nvSpPr>
          <p:spPr bwMode="auto">
            <a:xfrm>
              <a:off x="3724210" y="3749522"/>
              <a:ext cx="1148835" cy="1624323"/>
            </a:xfrm>
            <a:custGeom>
              <a:avLst/>
              <a:gdLst>
                <a:gd name="T0" fmla="*/ 55372104 w 1582"/>
                <a:gd name="T1" fmla="*/ 998655370 h 2212"/>
                <a:gd name="T2" fmla="*/ 35332849 w 1582"/>
                <a:gd name="T3" fmla="*/ 897818837 h 2212"/>
                <a:gd name="T4" fmla="*/ 27422445 w 1582"/>
                <a:gd name="T5" fmla="*/ 816934601 h 2212"/>
                <a:gd name="T6" fmla="*/ 15820809 w 1582"/>
                <a:gd name="T7" fmla="*/ 747912623 h 2212"/>
                <a:gd name="T8" fmla="*/ 11601636 w 1582"/>
                <a:gd name="T9" fmla="*/ 711784654 h 2212"/>
                <a:gd name="T10" fmla="*/ 0 w 1582"/>
                <a:gd name="T11" fmla="*/ 614722543 h 2212"/>
                <a:gd name="T12" fmla="*/ 0 w 1582"/>
                <a:gd name="T13" fmla="*/ 590457566 h 2212"/>
                <a:gd name="T14" fmla="*/ 15820809 w 1582"/>
                <a:gd name="T15" fmla="*/ 553789869 h 2212"/>
                <a:gd name="T16" fmla="*/ 43243253 w 1582"/>
                <a:gd name="T17" fmla="*/ 505259181 h 2212"/>
                <a:gd name="T18" fmla="*/ 94923400 w 1582"/>
                <a:gd name="T19" fmla="*/ 436776930 h 2212"/>
                <a:gd name="T20" fmla="*/ 181937121 w 1582"/>
                <a:gd name="T21" fmla="*/ 294959286 h 2212"/>
                <a:gd name="T22" fmla="*/ 217269970 w 1582"/>
                <a:gd name="T23" fmla="*/ 205985746 h 2212"/>
                <a:gd name="T24" fmla="*/ 253130034 w 1582"/>
                <a:gd name="T25" fmla="*/ 149367221 h 2212"/>
                <a:gd name="T26" fmla="*/ 256821265 w 1582"/>
                <a:gd name="T27" fmla="*/ 108924369 h 2212"/>
                <a:gd name="T28" fmla="*/ 743569293 w 1582"/>
                <a:gd name="T29" fmla="*/ 0 h 2212"/>
                <a:gd name="T30" fmla="*/ 834274246 w 1582"/>
                <a:gd name="T31" fmla="*/ 254517168 h 2212"/>
                <a:gd name="T32" fmla="*/ 830583014 w 1582"/>
                <a:gd name="T33" fmla="*/ 327312834 h 2212"/>
                <a:gd name="T34" fmla="*/ 814762206 w 1582"/>
                <a:gd name="T35" fmla="*/ 392020663 h 2212"/>
                <a:gd name="T36" fmla="*/ 791030993 w 1582"/>
                <a:gd name="T37" fmla="*/ 456728492 h 2212"/>
                <a:gd name="T38" fmla="*/ 711928402 w 1582"/>
                <a:gd name="T39" fmla="*/ 671341802 h 2212"/>
                <a:gd name="T40" fmla="*/ 620695508 w 1582"/>
                <a:gd name="T41" fmla="*/ 772178334 h 2212"/>
                <a:gd name="T42" fmla="*/ 561632172 w 1582"/>
                <a:gd name="T43" fmla="*/ 861151140 h 2212"/>
                <a:gd name="T44" fmla="*/ 537900959 w 1582"/>
                <a:gd name="T45" fmla="*/ 865465289 h 2212"/>
                <a:gd name="T46" fmla="*/ 533682512 w 1582"/>
                <a:gd name="T47" fmla="*/ 893505422 h 2212"/>
                <a:gd name="T48" fmla="*/ 525772108 w 1582"/>
                <a:gd name="T49" fmla="*/ 938260955 h 2212"/>
                <a:gd name="T50" fmla="*/ 348053434 w 1582"/>
                <a:gd name="T51" fmla="*/ 1136158864 h 2212"/>
                <a:gd name="T52" fmla="*/ 324322947 w 1582"/>
                <a:gd name="T53" fmla="*/ 1128070294 h 2212"/>
                <a:gd name="T54" fmla="*/ 292681329 w 1582"/>
                <a:gd name="T55" fmla="*/ 1192778123 h 2212"/>
                <a:gd name="T56" fmla="*/ 213578738 w 1582"/>
                <a:gd name="T57" fmla="*/ 1156649420 h 2212"/>
                <a:gd name="T58" fmla="*/ 138166653 w 1582"/>
                <a:gd name="T59" fmla="*/ 1116207302 h 2212"/>
                <a:gd name="T60" fmla="*/ 142385826 w 1582"/>
                <a:gd name="T61" fmla="*/ 1039097487 h 2212"/>
                <a:gd name="T62" fmla="*/ 55372104 w 1582"/>
                <a:gd name="T63" fmla="*/ 998655370 h 221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582" h="2212">
                  <a:moveTo>
                    <a:pt x="105" y="1852"/>
                  </a:moveTo>
                  <a:lnTo>
                    <a:pt x="67" y="1665"/>
                  </a:lnTo>
                  <a:lnTo>
                    <a:pt x="52" y="1515"/>
                  </a:lnTo>
                  <a:lnTo>
                    <a:pt x="30" y="1387"/>
                  </a:lnTo>
                  <a:lnTo>
                    <a:pt x="22" y="1320"/>
                  </a:lnTo>
                  <a:lnTo>
                    <a:pt x="0" y="1140"/>
                  </a:lnTo>
                  <a:lnTo>
                    <a:pt x="0" y="1095"/>
                  </a:lnTo>
                  <a:lnTo>
                    <a:pt x="30" y="1027"/>
                  </a:lnTo>
                  <a:lnTo>
                    <a:pt x="82" y="937"/>
                  </a:lnTo>
                  <a:lnTo>
                    <a:pt x="180" y="810"/>
                  </a:lnTo>
                  <a:lnTo>
                    <a:pt x="345" y="547"/>
                  </a:lnTo>
                  <a:lnTo>
                    <a:pt x="412" y="382"/>
                  </a:lnTo>
                  <a:lnTo>
                    <a:pt x="480" y="277"/>
                  </a:lnTo>
                  <a:lnTo>
                    <a:pt x="487" y="202"/>
                  </a:lnTo>
                  <a:lnTo>
                    <a:pt x="1410" y="0"/>
                  </a:lnTo>
                  <a:lnTo>
                    <a:pt x="1582" y="472"/>
                  </a:lnTo>
                  <a:lnTo>
                    <a:pt x="1575" y="607"/>
                  </a:lnTo>
                  <a:lnTo>
                    <a:pt x="1545" y="727"/>
                  </a:lnTo>
                  <a:lnTo>
                    <a:pt x="1500" y="847"/>
                  </a:lnTo>
                  <a:lnTo>
                    <a:pt x="1350" y="1245"/>
                  </a:lnTo>
                  <a:lnTo>
                    <a:pt x="1177" y="1432"/>
                  </a:lnTo>
                  <a:lnTo>
                    <a:pt x="1065" y="1597"/>
                  </a:lnTo>
                  <a:lnTo>
                    <a:pt x="1020" y="1605"/>
                  </a:lnTo>
                  <a:lnTo>
                    <a:pt x="1012" y="1657"/>
                  </a:lnTo>
                  <a:lnTo>
                    <a:pt x="997" y="1740"/>
                  </a:lnTo>
                  <a:lnTo>
                    <a:pt x="660" y="2107"/>
                  </a:lnTo>
                  <a:lnTo>
                    <a:pt x="615" y="2092"/>
                  </a:lnTo>
                  <a:lnTo>
                    <a:pt x="555" y="2212"/>
                  </a:lnTo>
                  <a:lnTo>
                    <a:pt x="405" y="2145"/>
                  </a:lnTo>
                  <a:lnTo>
                    <a:pt x="262" y="2070"/>
                  </a:lnTo>
                  <a:lnTo>
                    <a:pt x="270" y="1927"/>
                  </a:lnTo>
                  <a:lnTo>
                    <a:pt x="105" y="1852"/>
                  </a:lnTo>
                  <a:close/>
                </a:path>
              </a:pathLst>
            </a:custGeom>
            <a:solidFill>
              <a:srgbClr val="00FF00">
                <a:alpha val="30196"/>
              </a:srgbClr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115" name="Freeform 55"/>
            <p:cNvSpPr>
              <a:spLocks/>
            </p:cNvSpPr>
            <p:nvPr/>
          </p:nvSpPr>
          <p:spPr bwMode="auto">
            <a:xfrm>
              <a:off x="6507525" y="3756374"/>
              <a:ext cx="1148835" cy="1624323"/>
            </a:xfrm>
            <a:custGeom>
              <a:avLst/>
              <a:gdLst>
                <a:gd name="T0" fmla="*/ 55372104 w 1582"/>
                <a:gd name="T1" fmla="*/ 998655370 h 2212"/>
                <a:gd name="T2" fmla="*/ 35332849 w 1582"/>
                <a:gd name="T3" fmla="*/ 897818837 h 2212"/>
                <a:gd name="T4" fmla="*/ 27422445 w 1582"/>
                <a:gd name="T5" fmla="*/ 816934601 h 2212"/>
                <a:gd name="T6" fmla="*/ 15820809 w 1582"/>
                <a:gd name="T7" fmla="*/ 747912623 h 2212"/>
                <a:gd name="T8" fmla="*/ 11601636 w 1582"/>
                <a:gd name="T9" fmla="*/ 711784654 h 2212"/>
                <a:gd name="T10" fmla="*/ 0 w 1582"/>
                <a:gd name="T11" fmla="*/ 614722543 h 2212"/>
                <a:gd name="T12" fmla="*/ 0 w 1582"/>
                <a:gd name="T13" fmla="*/ 590457566 h 2212"/>
                <a:gd name="T14" fmla="*/ 15820809 w 1582"/>
                <a:gd name="T15" fmla="*/ 553789869 h 2212"/>
                <a:gd name="T16" fmla="*/ 43243253 w 1582"/>
                <a:gd name="T17" fmla="*/ 505259181 h 2212"/>
                <a:gd name="T18" fmla="*/ 94923400 w 1582"/>
                <a:gd name="T19" fmla="*/ 436776930 h 2212"/>
                <a:gd name="T20" fmla="*/ 181937121 w 1582"/>
                <a:gd name="T21" fmla="*/ 294959286 h 2212"/>
                <a:gd name="T22" fmla="*/ 217269970 w 1582"/>
                <a:gd name="T23" fmla="*/ 205985746 h 2212"/>
                <a:gd name="T24" fmla="*/ 253130034 w 1582"/>
                <a:gd name="T25" fmla="*/ 149367221 h 2212"/>
                <a:gd name="T26" fmla="*/ 256821265 w 1582"/>
                <a:gd name="T27" fmla="*/ 108924369 h 2212"/>
                <a:gd name="T28" fmla="*/ 743569293 w 1582"/>
                <a:gd name="T29" fmla="*/ 0 h 2212"/>
                <a:gd name="T30" fmla="*/ 834274246 w 1582"/>
                <a:gd name="T31" fmla="*/ 254517168 h 2212"/>
                <a:gd name="T32" fmla="*/ 830583014 w 1582"/>
                <a:gd name="T33" fmla="*/ 327312834 h 2212"/>
                <a:gd name="T34" fmla="*/ 814762206 w 1582"/>
                <a:gd name="T35" fmla="*/ 392020663 h 2212"/>
                <a:gd name="T36" fmla="*/ 791030993 w 1582"/>
                <a:gd name="T37" fmla="*/ 456728492 h 2212"/>
                <a:gd name="T38" fmla="*/ 711928402 w 1582"/>
                <a:gd name="T39" fmla="*/ 671341802 h 2212"/>
                <a:gd name="T40" fmla="*/ 620695508 w 1582"/>
                <a:gd name="T41" fmla="*/ 772178334 h 2212"/>
                <a:gd name="T42" fmla="*/ 561632172 w 1582"/>
                <a:gd name="T43" fmla="*/ 861151140 h 2212"/>
                <a:gd name="T44" fmla="*/ 537900959 w 1582"/>
                <a:gd name="T45" fmla="*/ 865465289 h 2212"/>
                <a:gd name="T46" fmla="*/ 533682512 w 1582"/>
                <a:gd name="T47" fmla="*/ 893505422 h 2212"/>
                <a:gd name="T48" fmla="*/ 525772108 w 1582"/>
                <a:gd name="T49" fmla="*/ 938260955 h 2212"/>
                <a:gd name="T50" fmla="*/ 348053434 w 1582"/>
                <a:gd name="T51" fmla="*/ 1136158864 h 2212"/>
                <a:gd name="T52" fmla="*/ 324322947 w 1582"/>
                <a:gd name="T53" fmla="*/ 1128070294 h 2212"/>
                <a:gd name="T54" fmla="*/ 292681329 w 1582"/>
                <a:gd name="T55" fmla="*/ 1192778123 h 2212"/>
                <a:gd name="T56" fmla="*/ 213578738 w 1582"/>
                <a:gd name="T57" fmla="*/ 1156649420 h 2212"/>
                <a:gd name="T58" fmla="*/ 138166653 w 1582"/>
                <a:gd name="T59" fmla="*/ 1116207302 h 2212"/>
                <a:gd name="T60" fmla="*/ 142385826 w 1582"/>
                <a:gd name="T61" fmla="*/ 1039097487 h 2212"/>
                <a:gd name="T62" fmla="*/ 55372104 w 1582"/>
                <a:gd name="T63" fmla="*/ 998655370 h 221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582" h="2212">
                  <a:moveTo>
                    <a:pt x="105" y="1852"/>
                  </a:moveTo>
                  <a:lnTo>
                    <a:pt x="67" y="1665"/>
                  </a:lnTo>
                  <a:lnTo>
                    <a:pt x="52" y="1515"/>
                  </a:lnTo>
                  <a:lnTo>
                    <a:pt x="30" y="1387"/>
                  </a:lnTo>
                  <a:lnTo>
                    <a:pt x="22" y="1320"/>
                  </a:lnTo>
                  <a:lnTo>
                    <a:pt x="0" y="1140"/>
                  </a:lnTo>
                  <a:lnTo>
                    <a:pt x="0" y="1095"/>
                  </a:lnTo>
                  <a:lnTo>
                    <a:pt x="30" y="1027"/>
                  </a:lnTo>
                  <a:lnTo>
                    <a:pt x="82" y="937"/>
                  </a:lnTo>
                  <a:lnTo>
                    <a:pt x="180" y="810"/>
                  </a:lnTo>
                  <a:lnTo>
                    <a:pt x="345" y="547"/>
                  </a:lnTo>
                  <a:lnTo>
                    <a:pt x="412" y="382"/>
                  </a:lnTo>
                  <a:lnTo>
                    <a:pt x="480" y="277"/>
                  </a:lnTo>
                  <a:lnTo>
                    <a:pt x="487" y="202"/>
                  </a:lnTo>
                  <a:lnTo>
                    <a:pt x="1410" y="0"/>
                  </a:lnTo>
                  <a:lnTo>
                    <a:pt x="1582" y="472"/>
                  </a:lnTo>
                  <a:lnTo>
                    <a:pt x="1575" y="607"/>
                  </a:lnTo>
                  <a:lnTo>
                    <a:pt x="1545" y="727"/>
                  </a:lnTo>
                  <a:lnTo>
                    <a:pt x="1500" y="847"/>
                  </a:lnTo>
                  <a:lnTo>
                    <a:pt x="1350" y="1245"/>
                  </a:lnTo>
                  <a:lnTo>
                    <a:pt x="1177" y="1432"/>
                  </a:lnTo>
                  <a:lnTo>
                    <a:pt x="1065" y="1597"/>
                  </a:lnTo>
                  <a:lnTo>
                    <a:pt x="1020" y="1605"/>
                  </a:lnTo>
                  <a:lnTo>
                    <a:pt x="1012" y="1657"/>
                  </a:lnTo>
                  <a:lnTo>
                    <a:pt x="997" y="1740"/>
                  </a:lnTo>
                  <a:lnTo>
                    <a:pt x="660" y="2107"/>
                  </a:lnTo>
                  <a:lnTo>
                    <a:pt x="615" y="2092"/>
                  </a:lnTo>
                  <a:lnTo>
                    <a:pt x="555" y="2212"/>
                  </a:lnTo>
                  <a:lnTo>
                    <a:pt x="405" y="2145"/>
                  </a:lnTo>
                  <a:lnTo>
                    <a:pt x="262" y="2070"/>
                  </a:lnTo>
                  <a:lnTo>
                    <a:pt x="270" y="1927"/>
                  </a:lnTo>
                  <a:lnTo>
                    <a:pt x="105" y="1852"/>
                  </a:lnTo>
                  <a:close/>
                </a:path>
              </a:pathLst>
            </a:custGeom>
            <a:solidFill>
              <a:srgbClr val="00FF00">
                <a:alpha val="30196"/>
              </a:srgbClr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099" name="Gruppo 19"/>
          <p:cNvGrpSpPr>
            <a:grpSpLocks/>
          </p:cNvGrpSpPr>
          <p:nvPr/>
        </p:nvGrpSpPr>
        <p:grpSpPr bwMode="auto">
          <a:xfrm>
            <a:off x="136525" y="3508375"/>
            <a:ext cx="9377363" cy="3349625"/>
            <a:chOff x="54352" y="3101788"/>
            <a:chExt cx="9376510" cy="3349625"/>
          </a:xfrm>
        </p:grpSpPr>
        <p:grpSp>
          <p:nvGrpSpPr>
            <p:cNvPr id="4102" name="Gruppo 20"/>
            <p:cNvGrpSpPr>
              <a:grpSpLocks/>
            </p:cNvGrpSpPr>
            <p:nvPr/>
          </p:nvGrpSpPr>
          <p:grpSpPr bwMode="auto">
            <a:xfrm>
              <a:off x="54352" y="3244910"/>
              <a:ext cx="3739856" cy="3197538"/>
              <a:chOff x="202453" y="3245969"/>
              <a:chExt cx="3739856" cy="3197538"/>
            </a:xfrm>
          </p:grpSpPr>
          <p:pic>
            <p:nvPicPr>
              <p:cNvPr id="4108" name="Picture 5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2453" y="3245969"/>
                <a:ext cx="3739856" cy="3197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Rettangolo 27"/>
              <p:cNvSpPr/>
              <p:nvPr/>
            </p:nvSpPr>
            <p:spPr>
              <a:xfrm>
                <a:off x="2813654" y="3653710"/>
                <a:ext cx="734945" cy="887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</p:grpSp>
        <p:grpSp>
          <p:nvGrpSpPr>
            <p:cNvPr id="4103" name="Gruppo 21"/>
            <p:cNvGrpSpPr>
              <a:grpSpLocks/>
            </p:cNvGrpSpPr>
            <p:nvPr/>
          </p:nvGrpSpPr>
          <p:grpSpPr bwMode="auto">
            <a:xfrm>
              <a:off x="2838764" y="3253875"/>
              <a:ext cx="3739856" cy="3197538"/>
              <a:chOff x="3000134" y="3244910"/>
              <a:chExt cx="3739856" cy="3197538"/>
            </a:xfrm>
          </p:grpSpPr>
          <p:pic>
            <p:nvPicPr>
              <p:cNvPr id="4106" name="Picture 6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00134" y="3244910"/>
                <a:ext cx="3739856" cy="3197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Rettangolo 25"/>
              <p:cNvSpPr/>
              <p:nvPr/>
            </p:nvSpPr>
            <p:spPr>
              <a:xfrm>
                <a:off x="5574635" y="3653211"/>
                <a:ext cx="734946" cy="8874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</p:grpSp>
        <p:pic>
          <p:nvPicPr>
            <p:cNvPr id="4104" name="Picture 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1006" y="3248086"/>
              <a:ext cx="3739856" cy="319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ttangolo 23"/>
            <p:cNvSpPr/>
            <p:nvPr/>
          </p:nvSpPr>
          <p:spPr>
            <a:xfrm>
              <a:off x="54352" y="3101788"/>
              <a:ext cx="9008244" cy="4556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  <p:sp>
        <p:nvSpPr>
          <p:cNvPr id="19" name="Rettangolo 18"/>
          <p:cNvSpPr/>
          <p:nvPr/>
        </p:nvSpPr>
        <p:spPr>
          <a:xfrm>
            <a:off x="484658" y="3414076"/>
            <a:ext cx="7748483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it-IT" sz="20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Cluster plots E</a:t>
            </a:r>
            <a:r>
              <a:rPr lang="it-IT" sz="2000" b="1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h</a:t>
            </a:r>
            <a:r>
              <a:rPr lang="it-IT" sz="20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0-A</a:t>
            </a:r>
            <a:r>
              <a:rPr lang="it-IT" sz="2000" b="1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s</a:t>
            </a:r>
            <a:r>
              <a:rPr lang="it-IT" sz="20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(</a:t>
            </a:r>
            <a:r>
              <a:rPr lang="it-IT" sz="2000" b="1" cap="all" dirty="0" err="1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w</a:t>
            </a:r>
            <a:r>
              <a:rPr lang="it-IT" sz="2000" b="1" dirty="0" err="1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at</a:t>
            </a:r>
            <a:r>
              <a:rPr lang="it-IT" sz="20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)-</a:t>
            </a:r>
            <a:r>
              <a:rPr lang="it-IT" sz="2000" b="1" cap="all" dirty="0" err="1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A</a:t>
            </a:r>
            <a:r>
              <a:rPr lang="it-IT" sz="2000" b="1" dirty="0" err="1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s</a:t>
            </a:r>
            <a:r>
              <a:rPr lang="it-IT" sz="20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(</a:t>
            </a:r>
            <a:r>
              <a:rPr lang="it-IT" sz="2000" b="1" cap="all" dirty="0" err="1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S</a:t>
            </a:r>
            <a:r>
              <a:rPr lang="it-IT" sz="2000" b="1" dirty="0" err="1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oil</a:t>
            </a:r>
            <a:r>
              <a:rPr lang="it-IT" sz="20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)</a:t>
            </a:r>
            <a:br>
              <a:rPr lang="it-IT" sz="20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it-IT" sz="20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it-IT" sz="2000" b="1" dirty="0">
              <a:ln w="0"/>
              <a:solidFill>
                <a:srgbClr val="0000FF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604862" y="87650"/>
            <a:ext cx="7748483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it-IT" sz="2000" b="1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Distribuzione della </a:t>
            </a:r>
            <a:r>
              <a:rPr lang="it-IT" sz="2000" b="1" dirty="0" err="1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cocentrazione</a:t>
            </a:r>
            <a:r>
              <a:rPr lang="it-IT" sz="2000" b="1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 di </a:t>
            </a:r>
            <a:r>
              <a:rPr lang="it-IT" sz="2000" b="1" dirty="0" err="1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As</a:t>
            </a:r>
            <a:r>
              <a:rPr lang="it-IT" sz="2000" b="1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 – 1° falda</a:t>
            </a:r>
            <a:br>
              <a:rPr lang="it-IT" sz="2000" b="1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it-IT" sz="2000" b="1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ttangolo 2"/>
          <p:cNvSpPr>
            <a:spLocks noChangeArrowheads="1"/>
          </p:cNvSpPr>
          <p:nvPr/>
        </p:nvSpPr>
        <p:spPr bwMode="auto">
          <a:xfrm>
            <a:off x="1481138" y="1604963"/>
            <a:ext cx="6110287" cy="36496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altLang="en-US" sz="2800">
              <a:solidFill>
                <a:srgbClr val="000000"/>
              </a:solidFill>
            </a:endParaRP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1825625" y="6715125"/>
            <a:ext cx="48577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endParaRPr lang="en-US" altLang="en-US" sz="1200" b="1" i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4" name="Rectangle 10"/>
          <p:cNvSpPr>
            <a:spLocks noChangeArrowheads="1"/>
          </p:cNvSpPr>
          <p:nvPr/>
        </p:nvSpPr>
        <p:spPr bwMode="auto">
          <a:xfrm>
            <a:off x="-4557713" y="1604963"/>
            <a:ext cx="914400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altLang="en-US" sz="2800">
              <a:solidFill>
                <a:srgbClr val="000000"/>
              </a:solidFill>
            </a:endParaRPr>
          </a:p>
        </p:txBody>
      </p:sp>
      <p:sp>
        <p:nvSpPr>
          <p:cNvPr id="40013" name="Rectangle 456"/>
          <p:cNvSpPr>
            <a:spLocks noChangeArrowheads="1"/>
          </p:cNvSpPr>
          <p:nvPr/>
        </p:nvSpPr>
        <p:spPr bwMode="auto">
          <a:xfrm>
            <a:off x="1319108" y="423834"/>
            <a:ext cx="6502614" cy="70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defRPr/>
            </a:pPr>
            <a:r>
              <a:rPr lang="it-IT" alt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Origin of  Contamination of  Aquifer with  As</a:t>
            </a:r>
          </a:p>
          <a:p>
            <a:pPr algn="ctr" eaLnBrk="1" hangingPunct="1">
              <a:spcBef>
                <a:spcPct val="20000"/>
              </a:spcBef>
              <a:defRPr/>
            </a:pPr>
            <a:r>
              <a:rPr lang="it-IT" alt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Descriptive statistic Related to the Results of Elution Test</a:t>
            </a:r>
          </a:p>
        </p:txBody>
      </p:sp>
      <p:sp>
        <p:nvSpPr>
          <p:cNvPr id="5126" name="Rettangolo 1"/>
          <p:cNvSpPr>
            <a:spLocks noChangeArrowheads="1"/>
          </p:cNvSpPr>
          <p:nvPr/>
        </p:nvSpPr>
        <p:spPr bwMode="auto">
          <a:xfrm>
            <a:off x="1481138" y="1604963"/>
            <a:ext cx="6110287" cy="364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altLang="en-US" sz="280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481138" y="1708150"/>
          <a:ext cx="6110287" cy="3352801"/>
        </p:xfrm>
        <a:graphic>
          <a:graphicData uri="http://schemas.openxmlformats.org/drawingml/2006/table">
            <a:tbl>
              <a:tblPr/>
              <a:tblGrid>
                <a:gridCol w="693737"/>
                <a:gridCol w="850900"/>
                <a:gridCol w="1227138"/>
                <a:gridCol w="1223962"/>
                <a:gridCol w="1089025"/>
                <a:gridCol w="1025525"/>
              </a:tblGrid>
              <a:tr h="542925">
                <a:tc gridSpan="2"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[As]</a:t>
                      </a:r>
                      <a:r>
                        <a:rPr kumimoji="0" lang="en-US" alt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eluted</a:t>
                      </a: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(μg/l)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92125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Total n° elution test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[As] &lt; 10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 &lt; [As] &lt; 50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 &lt; [As] &lt; 100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 &lt; [As]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frequency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34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%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68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374">
                <a:tc gridSpan="2"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[As]</a:t>
                      </a:r>
                      <a:r>
                        <a:rPr kumimoji="0" lang="en-US" alt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soil </a:t>
                      </a:r>
                      <a:r>
                        <a:rPr kumimoji="0" lang="en-GB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(mg/kg ss)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92125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Total n° elution test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[As] &lt; 100 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 &lt; [As] &lt; 200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 &lt; [As] &lt; 300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300 &lt; [As]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frequency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%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32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charset="0"/>
                        <a:defRPr sz="19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3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charset="0"/>
                        <a:defRPr sz="11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89" name="Rectangle 79"/>
          <p:cNvSpPr>
            <a:spLocks noChangeArrowheads="1"/>
          </p:cNvSpPr>
          <p:nvPr/>
        </p:nvSpPr>
        <p:spPr bwMode="auto">
          <a:xfrm>
            <a:off x="1481138" y="2320925"/>
            <a:ext cx="9534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77537" y="314960"/>
            <a:ext cx="8797675" cy="6426408"/>
          </a:xfrm>
          <a:prstGeom prst="rect">
            <a:avLst/>
          </a:prstGeom>
          <a:noFill/>
          <a:ln w="41275">
            <a:solidFill>
              <a:schemeClr val="tx2">
                <a:lumMod val="20000"/>
                <a:lumOff val="80000"/>
                <a:alpha val="9000"/>
              </a:schemeClr>
            </a:solidFill>
          </a:ln>
          <a:effectLst>
            <a:glow rad="228600">
              <a:schemeClr val="accent1">
                <a:satMod val="175000"/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pic>
        <p:nvPicPr>
          <p:cNvPr id="2065" name="Immagin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372" y="1667963"/>
            <a:ext cx="1239838" cy="85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po 1"/>
          <p:cNvGrpSpPr/>
          <p:nvPr/>
        </p:nvGrpSpPr>
        <p:grpSpPr>
          <a:xfrm>
            <a:off x="3259573" y="1202789"/>
            <a:ext cx="2320539" cy="2618923"/>
            <a:chOff x="6556239" y="1934770"/>
            <a:chExt cx="2551857" cy="2855199"/>
          </a:xfrm>
        </p:grpSpPr>
        <p:pic>
          <p:nvPicPr>
            <p:cNvPr id="2093" name="Immagin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625" b="3867"/>
            <a:stretch>
              <a:fillRect/>
            </a:stretch>
          </p:blipFill>
          <p:spPr bwMode="auto">
            <a:xfrm>
              <a:off x="7201461" y="2376032"/>
              <a:ext cx="1146907" cy="4410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2" name="Immagine 1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1" t="2" r="22260" b="70193"/>
            <a:stretch>
              <a:fillRect/>
            </a:stretch>
          </p:blipFill>
          <p:spPr bwMode="auto">
            <a:xfrm>
              <a:off x="6556239" y="2610524"/>
              <a:ext cx="614162" cy="234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uppo 7"/>
            <p:cNvGrpSpPr/>
            <p:nvPr/>
          </p:nvGrpSpPr>
          <p:grpSpPr>
            <a:xfrm>
              <a:off x="7059951" y="2860771"/>
              <a:ext cx="2048145" cy="567690"/>
              <a:chOff x="0" y="0"/>
              <a:chExt cx="2720340" cy="784860"/>
            </a:xfrm>
          </p:grpSpPr>
          <p:pic>
            <p:nvPicPr>
              <p:cNvPr id="9" name="Immagine 8"/>
              <p:cNvPicPr>
                <a:picLocks noChangeAspect="1"/>
              </p:cNvPicPr>
              <p:nvPr/>
            </p:nvPicPr>
            <p:blipFill rotWithShape="1"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187" t="23987" b="15287"/>
              <a:stretch/>
            </p:blipFill>
            <p:spPr bwMode="auto">
              <a:xfrm>
                <a:off x="0" y="0"/>
                <a:ext cx="777240" cy="784860"/>
              </a:xfrm>
              <a:prstGeom prst="rect">
                <a:avLst/>
              </a:prstGeom>
              <a:ln>
                <a:noFill/>
              </a:ln>
              <a:effectLst/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10" name="Casella di testo 2"/>
              <p:cNvSpPr txBox="1">
                <a:spLocks noChangeArrowheads="1"/>
              </p:cNvSpPr>
              <p:nvPr/>
            </p:nvSpPr>
            <p:spPr bwMode="auto">
              <a:xfrm>
                <a:off x="777240" y="22859"/>
                <a:ext cx="1520562" cy="3886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it-IT" sz="1200" dirty="0">
                    <a:effectLst/>
                    <a:latin typeface="Comic Sans MS"/>
                    <a:ea typeface="Calibri"/>
                    <a:cs typeface="Times New Roman"/>
                  </a:rPr>
                  <a:t>Amber </a:t>
                </a:r>
                <a:r>
                  <a:rPr lang="it-IT" sz="1200" dirty="0" smtClean="0">
                    <a:effectLst/>
                    <a:latin typeface="Comic Sans MS"/>
                    <a:ea typeface="Calibri"/>
                    <a:cs typeface="Times New Roman"/>
                  </a:rPr>
                  <a:t>16</a:t>
                </a:r>
                <a:endParaRPr lang="en-GB" sz="12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pic>
            <p:nvPicPr>
              <p:cNvPr id="11" name="Immagine 10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68680" y="411480"/>
                <a:ext cx="1851660" cy="274320"/>
              </a:xfrm>
              <a:prstGeom prst="rect">
                <a:avLst/>
              </a:prstGeom>
            </p:spPr>
          </p:pic>
        </p:grpSp>
        <p:grpSp>
          <p:nvGrpSpPr>
            <p:cNvPr id="12" name="Gruppo 11"/>
            <p:cNvGrpSpPr/>
            <p:nvPr/>
          </p:nvGrpSpPr>
          <p:grpSpPr>
            <a:xfrm>
              <a:off x="6760209" y="3564286"/>
              <a:ext cx="2215003" cy="1225683"/>
              <a:chOff x="0" y="0"/>
              <a:chExt cx="3620972" cy="1864829"/>
            </a:xfrm>
          </p:grpSpPr>
          <p:pic>
            <p:nvPicPr>
              <p:cNvPr id="13" name="Immagine 1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59840" y="0"/>
                <a:ext cx="904240" cy="264160"/>
              </a:xfrm>
              <a:prstGeom prst="rect">
                <a:avLst/>
              </a:prstGeom>
            </p:spPr>
          </p:pic>
          <p:grpSp>
            <p:nvGrpSpPr>
              <p:cNvPr id="14" name="Gruppo 13"/>
              <p:cNvGrpSpPr/>
              <p:nvPr/>
            </p:nvGrpSpPr>
            <p:grpSpPr>
              <a:xfrm>
                <a:off x="2346960" y="386080"/>
                <a:ext cx="1274012" cy="308129"/>
                <a:chOff x="0" y="0"/>
                <a:chExt cx="1485900" cy="388620"/>
              </a:xfrm>
            </p:grpSpPr>
            <p:pic>
              <p:nvPicPr>
                <p:cNvPr id="31" name="Immagine 30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89664"/>
                <a:stretch/>
              </p:blipFill>
              <p:spPr bwMode="auto">
                <a:xfrm>
                  <a:off x="0" y="0"/>
                  <a:ext cx="388620" cy="388620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32" name="Immagine 31"/>
                <p:cNvPicPr>
                  <a:picLocks noChangeAspect="1"/>
                </p:cNvPicPr>
                <p:nvPr/>
              </p:nvPicPr>
              <p:blipFill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208" t="21686" r="50798" b="13253"/>
                <a:stretch/>
              </p:blipFill>
              <p:spPr bwMode="auto">
                <a:xfrm>
                  <a:off x="434340" y="137160"/>
                  <a:ext cx="1051560" cy="182880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</p:grpSp>
          <p:grpSp>
            <p:nvGrpSpPr>
              <p:cNvPr id="15" name="Gruppo 14"/>
              <p:cNvGrpSpPr/>
              <p:nvPr/>
            </p:nvGrpSpPr>
            <p:grpSpPr>
              <a:xfrm>
                <a:off x="264160" y="1351280"/>
                <a:ext cx="1456947" cy="513549"/>
                <a:chOff x="0" y="0"/>
                <a:chExt cx="1699260" cy="647700"/>
              </a:xfrm>
            </p:grpSpPr>
            <p:pic>
              <p:nvPicPr>
                <p:cNvPr id="29" name="Immagine 28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332" t="21686" r="28351" b="13253"/>
                <a:stretch/>
              </p:blipFill>
              <p:spPr bwMode="auto">
                <a:xfrm>
                  <a:off x="0" y="457200"/>
                  <a:ext cx="1699260" cy="190500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30" name="Immagine 29"/>
                <p:cNvPicPr>
                  <a:picLocks noChangeAspect="1"/>
                </p:cNvPicPr>
                <p:nvPr/>
              </p:nvPicPr>
              <p:blipFill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90411" b="-509"/>
                <a:stretch/>
              </p:blipFill>
              <p:spPr bwMode="auto">
                <a:xfrm>
                  <a:off x="624840" y="0"/>
                  <a:ext cx="358140" cy="388620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</p:grpSp>
          <p:grpSp>
            <p:nvGrpSpPr>
              <p:cNvPr id="16" name="Gruppo 15"/>
              <p:cNvGrpSpPr/>
              <p:nvPr/>
            </p:nvGrpSpPr>
            <p:grpSpPr>
              <a:xfrm>
                <a:off x="0" y="335280"/>
                <a:ext cx="980009" cy="628342"/>
                <a:chOff x="0" y="0"/>
                <a:chExt cx="1143000" cy="792480"/>
              </a:xfrm>
            </p:grpSpPr>
            <p:pic>
              <p:nvPicPr>
                <p:cNvPr id="26" name="Immagine 25"/>
                <p:cNvPicPr>
                  <a:picLocks noChangeAspect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797" t="22033" r="48766" b="-10171"/>
                <a:stretch/>
              </p:blipFill>
              <p:spPr bwMode="auto">
                <a:xfrm>
                  <a:off x="99060" y="487680"/>
                  <a:ext cx="937260" cy="213360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27" name="Immagine 26"/>
                <p:cNvPicPr>
                  <a:picLocks noChangeAspect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89380"/>
                <a:stretch/>
              </p:blipFill>
              <p:spPr bwMode="auto">
                <a:xfrm>
                  <a:off x="320040" y="0"/>
                  <a:ext cx="457200" cy="449580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28" name="Immagine 27"/>
                <p:cNvPicPr>
                  <a:picLocks noChangeAspect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577" t="25181" b="11864"/>
                <a:stretch/>
              </p:blipFill>
              <p:spPr bwMode="auto">
                <a:xfrm>
                  <a:off x="0" y="640080"/>
                  <a:ext cx="1143000" cy="152400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</p:grpSp>
          <p:grpSp>
            <p:nvGrpSpPr>
              <p:cNvPr id="17" name="Gruppo 16"/>
              <p:cNvGrpSpPr/>
              <p:nvPr/>
            </p:nvGrpSpPr>
            <p:grpSpPr>
              <a:xfrm>
                <a:off x="1727200" y="1168400"/>
                <a:ext cx="1463480" cy="483340"/>
                <a:chOff x="0" y="0"/>
                <a:chExt cx="1706880" cy="609600"/>
              </a:xfrm>
            </p:grpSpPr>
            <p:pic>
              <p:nvPicPr>
                <p:cNvPr id="24" name="Immagine 23"/>
                <p:cNvPicPr>
                  <a:picLocks noChangeAspect="1"/>
                </p:cNvPicPr>
                <p:nvPr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90286"/>
                <a:stretch/>
              </p:blipFill>
              <p:spPr bwMode="auto">
                <a:xfrm>
                  <a:off x="701040" y="0"/>
                  <a:ext cx="350520" cy="381000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25" name="Immagine 24"/>
                <p:cNvPicPr>
                  <a:picLocks noChangeAspect="1"/>
                </p:cNvPicPr>
                <p:nvPr/>
              </p:nvPicPr>
              <p:blipFill rotWithShape="1"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332" t="33406" r="20174" b="14097"/>
                <a:stretch/>
              </p:blipFill>
              <p:spPr bwMode="auto">
                <a:xfrm>
                  <a:off x="0" y="472440"/>
                  <a:ext cx="1706880" cy="137160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</p:grpSp>
          <p:pic>
            <p:nvPicPr>
              <p:cNvPr id="18" name="Immagine 17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58240" y="894080"/>
                <a:ext cx="1117600" cy="142240"/>
              </a:xfrm>
              <a:prstGeom prst="rect">
                <a:avLst/>
              </a:prstGeom>
            </p:spPr>
          </p:pic>
          <p:cxnSp>
            <p:nvCxnSpPr>
              <p:cNvPr id="19" name="Connettore 2 18"/>
              <p:cNvCxnSpPr/>
              <p:nvPr/>
            </p:nvCxnSpPr>
            <p:spPr>
              <a:xfrm flipH="1" flipV="1">
                <a:off x="1534160" y="264160"/>
                <a:ext cx="156801" cy="519590"/>
              </a:xfrm>
              <a:prstGeom prst="straightConnector1">
                <a:avLst/>
              </a:prstGeom>
              <a:ln w="28575">
                <a:tailEnd type="none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ttore 2 19"/>
              <p:cNvCxnSpPr/>
              <p:nvPr/>
            </p:nvCxnSpPr>
            <p:spPr>
              <a:xfrm flipV="1">
                <a:off x="1158240" y="1137920"/>
                <a:ext cx="450804" cy="271879"/>
              </a:xfrm>
              <a:prstGeom prst="straightConnector1">
                <a:avLst/>
              </a:prstGeom>
              <a:ln w="28575">
                <a:tailEnd type="none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ttore 2 20"/>
              <p:cNvCxnSpPr/>
              <p:nvPr/>
            </p:nvCxnSpPr>
            <p:spPr>
              <a:xfrm flipH="1" flipV="1">
                <a:off x="670560" y="579120"/>
                <a:ext cx="797074" cy="265837"/>
              </a:xfrm>
              <a:prstGeom prst="straightConnector1">
                <a:avLst/>
              </a:prstGeom>
              <a:ln w="28575">
                <a:tailEnd type="none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ttore 2 21"/>
              <p:cNvCxnSpPr/>
              <p:nvPr/>
            </p:nvCxnSpPr>
            <p:spPr>
              <a:xfrm flipV="1">
                <a:off x="1879600" y="640080"/>
                <a:ext cx="418137" cy="205419"/>
              </a:xfrm>
              <a:prstGeom prst="straightConnector1">
                <a:avLst/>
              </a:prstGeom>
              <a:ln w="28575">
                <a:tailEnd type="none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ttore 2 22"/>
              <p:cNvCxnSpPr/>
              <p:nvPr/>
            </p:nvCxnSpPr>
            <p:spPr>
              <a:xfrm>
                <a:off x="1788160" y="1087120"/>
                <a:ext cx="444271" cy="235628"/>
              </a:xfrm>
              <a:prstGeom prst="straightConnector1">
                <a:avLst/>
              </a:prstGeom>
              <a:ln w="28575">
                <a:tailEnd type="none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Casella di testo 1"/>
            <p:cNvSpPr txBox="1"/>
            <p:nvPr/>
          </p:nvSpPr>
          <p:spPr>
            <a:xfrm>
              <a:off x="6920392" y="1934770"/>
              <a:ext cx="2054820" cy="3600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tabLst>
                  <a:tab pos="4145280" algn="l"/>
                </a:tabLst>
              </a:pPr>
              <a:r>
                <a:rPr lang="en-GB" sz="1100" b="1" dirty="0" smtClean="0">
                  <a:ln w="5271" cap="flat" cmpd="sng" algn="ctr">
                    <a:solidFill>
                      <a:srgbClr val="4579B8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BED3F9"/>
                      </a:gs>
                      <a:gs pos="9000">
                        <a:srgbClr val="9EC1FF"/>
                      </a:gs>
                      <a:gs pos="50000">
                        <a:srgbClr val="003692"/>
                      </a:gs>
                      <a:gs pos="79000">
                        <a:srgbClr val="9EC1FF"/>
                      </a:gs>
                      <a:gs pos="100000">
                        <a:srgbClr val="BED3F9"/>
                      </a:gs>
                    </a:gsLst>
                    <a:lin ang="5400000" scaled="0"/>
                  </a:gradFill>
                  <a:effectLst/>
                  <a:latin typeface="Calibri"/>
                  <a:ea typeface="Calibri"/>
                  <a:cs typeface="Times New Roman"/>
                </a:rPr>
                <a:t>Computational resources</a:t>
              </a:r>
              <a:endParaRPr lang="en-GB" sz="1100" dirty="0">
                <a:effectLst/>
                <a:latin typeface="Calibri"/>
                <a:ea typeface="Calibri"/>
                <a:cs typeface="Times New Roman"/>
              </a:endParaRPr>
            </a:p>
            <a:p>
              <a:pPr algn="ctr">
                <a:tabLst>
                  <a:tab pos="4145280" algn="l"/>
                </a:tabLst>
              </a:pPr>
              <a:r>
                <a:rPr lang="en-GB" sz="900" b="1" dirty="0">
                  <a:ln w="5271" cap="flat" cmpd="sng" algn="ctr">
                    <a:solidFill>
                      <a:srgbClr val="4579B8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BED3F9"/>
                      </a:gs>
                      <a:gs pos="9000">
                        <a:srgbClr val="9EC1FF"/>
                      </a:gs>
                      <a:gs pos="50000">
                        <a:srgbClr val="003692"/>
                      </a:gs>
                      <a:gs pos="79000">
                        <a:srgbClr val="9EC1FF"/>
                      </a:gs>
                      <a:gs pos="100000">
                        <a:srgbClr val="BED3F9"/>
                      </a:gs>
                    </a:gsLst>
                    <a:lin ang="5400000" scaled="0"/>
                  </a:gradFill>
                  <a:effectLst/>
                  <a:latin typeface="Calibri"/>
                  <a:ea typeface="Calibri"/>
                  <a:cs typeface="Times New Roman"/>
                </a:rPr>
                <a:t> </a:t>
              </a:r>
              <a:endParaRPr lang="en-GB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44" name="Casella di testo 317"/>
          <p:cNvSpPr txBox="1"/>
          <p:nvPr/>
        </p:nvSpPr>
        <p:spPr>
          <a:xfrm>
            <a:off x="1446506" y="2451104"/>
            <a:ext cx="693420" cy="22098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4145280" algn="l"/>
              </a:tabLst>
            </a:pPr>
            <a:r>
              <a:rPr lang="en-GB" sz="1000" b="1" dirty="0" err="1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ToF</a:t>
            </a:r>
            <a:r>
              <a:rPr lang="en-GB" sz="1000" b="1" dirty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-SIMS</a:t>
            </a: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6" name="Casella di testo 321"/>
          <p:cNvSpPr txBox="1"/>
          <p:nvPr/>
        </p:nvSpPr>
        <p:spPr>
          <a:xfrm>
            <a:off x="3442767" y="363147"/>
            <a:ext cx="1819793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tabLst>
                <a:tab pos="4145280" algn="l"/>
              </a:tabLst>
            </a:pPr>
            <a:r>
              <a:rPr lang="en-GB" sz="20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DBCF and CREA</a:t>
            </a:r>
          </a:p>
          <a:p>
            <a:pPr algn="ctr">
              <a:tabLst>
                <a:tab pos="4145280" algn="l"/>
              </a:tabLst>
            </a:pPr>
            <a:r>
              <a:rPr lang="en-GB" sz="20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instruments</a:t>
            </a:r>
            <a:endParaRPr lang="en-GB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Rectangle 4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7" name="Rectangle 57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44963" algn="l"/>
              </a:tabLst>
            </a:pPr>
            <a:r>
              <a:rPr kumimoji="0" lang="en-GB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GB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44963" algn="l"/>
              </a:tabLst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59"/>
          <p:cNvSpPr>
            <a:spLocks noChangeArrowheads="1"/>
          </p:cNvSpPr>
          <p:nvPr/>
        </p:nvSpPr>
        <p:spPr bwMode="auto">
          <a:xfrm>
            <a:off x="0" y="598929"/>
            <a:ext cx="184731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44963" algn="l"/>
              </a:tabLst>
            </a:pPr>
            <a:endParaRPr kumimoji="0" lang="en-GB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44963" algn="l"/>
              </a:tabLst>
            </a:pPr>
            <a:endParaRPr kumimoji="0" lang="en-GB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44963" algn="l"/>
              </a:tabLst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77"/>
          <a:stretch/>
        </p:blipFill>
        <p:spPr bwMode="auto">
          <a:xfrm>
            <a:off x="802833" y="2845866"/>
            <a:ext cx="1287100" cy="963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Casella di testo 314"/>
          <p:cNvSpPr txBox="1"/>
          <p:nvPr/>
        </p:nvSpPr>
        <p:spPr>
          <a:xfrm>
            <a:off x="1298469" y="3699306"/>
            <a:ext cx="541020" cy="22098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4145280" algn="l"/>
              </a:tabLst>
            </a:pPr>
            <a:r>
              <a:rPr lang="en-GB" sz="1000" b="1" dirty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FT-IR</a:t>
            </a: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5" name="Casella di testo 321"/>
          <p:cNvSpPr txBox="1"/>
          <p:nvPr/>
        </p:nvSpPr>
        <p:spPr>
          <a:xfrm>
            <a:off x="6621655" y="870908"/>
            <a:ext cx="1159612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tabLst>
                <a:tab pos="4145280" algn="l"/>
              </a:tabLst>
            </a:pPr>
            <a:r>
              <a:rPr lang="en-GB" sz="12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CREA </a:t>
            </a:r>
          </a:p>
          <a:p>
            <a:pPr algn="ctr">
              <a:tabLst>
                <a:tab pos="4145280" algn="l"/>
              </a:tabLst>
            </a:pPr>
            <a:r>
              <a:rPr lang="it-IT" sz="12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  <a:t>Colle Val D’Elsa</a:t>
            </a: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6" name="Casella di testo 321"/>
          <p:cNvSpPr txBox="1"/>
          <p:nvPr/>
        </p:nvSpPr>
        <p:spPr>
          <a:xfrm>
            <a:off x="479015" y="850617"/>
            <a:ext cx="2528415" cy="600164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tabLst>
                <a:tab pos="4145280" algn="l"/>
              </a:tabLst>
            </a:pPr>
            <a:r>
              <a:rPr lang="it-IT" sz="11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DEPARTMENT </a:t>
            </a:r>
          </a:p>
          <a:p>
            <a:pPr algn="ctr">
              <a:tabLst>
                <a:tab pos="4145280" algn="l"/>
              </a:tabLst>
            </a:pPr>
            <a:r>
              <a:rPr lang="it-IT" sz="1100" b="1" dirty="0" err="1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Biotechnology</a:t>
            </a:r>
            <a:r>
              <a:rPr lang="it-IT" sz="11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, </a:t>
            </a:r>
            <a:r>
              <a:rPr lang="it-IT" sz="1100" b="1" dirty="0" err="1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Chemistry</a:t>
            </a:r>
            <a:r>
              <a:rPr lang="it-IT" sz="11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it-IT" sz="1100" b="1" dirty="0" err="1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Pharmacy</a:t>
            </a:r>
            <a:endParaRPr lang="it-IT" sz="1100" b="1" dirty="0" smtClean="0">
              <a:ln w="5271" cap="flat" cmpd="sng" algn="ctr">
                <a:solidFill>
                  <a:srgbClr val="4579B8"/>
                </a:solidFill>
                <a:prstDash val="solid"/>
                <a:round/>
              </a:ln>
              <a:gradFill>
                <a:gsLst>
                  <a:gs pos="0">
                    <a:srgbClr val="BED3F9"/>
                  </a:gs>
                  <a:gs pos="9000">
                    <a:srgbClr val="9EC1FF"/>
                  </a:gs>
                  <a:gs pos="50000">
                    <a:srgbClr val="003692"/>
                  </a:gs>
                  <a:gs pos="79000">
                    <a:srgbClr val="9EC1FF"/>
                  </a:gs>
                  <a:gs pos="100000">
                    <a:srgbClr val="BED3F9"/>
                  </a:gs>
                </a:gsLst>
                <a:lin ang="5400000" scaled="0"/>
              </a:gradFill>
              <a:effectLst/>
              <a:latin typeface="Calibri"/>
              <a:ea typeface="Calibri"/>
              <a:cs typeface="Times New Roman"/>
            </a:endParaRPr>
          </a:p>
          <a:p>
            <a:pPr algn="ctr">
              <a:tabLst>
                <a:tab pos="4145280" algn="l"/>
              </a:tabLst>
            </a:pPr>
            <a:r>
              <a:rPr lang="it-IT" sz="1100" b="1" dirty="0" err="1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  <a:t>Unisi</a:t>
            </a: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454" y="4152018"/>
            <a:ext cx="1733202" cy="1154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Casella di testo 315"/>
          <p:cNvSpPr txBox="1"/>
          <p:nvPr/>
        </p:nvSpPr>
        <p:spPr>
          <a:xfrm>
            <a:off x="1470504" y="5240853"/>
            <a:ext cx="1065102" cy="22098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4145280" algn="l"/>
              </a:tabLst>
            </a:pPr>
            <a:r>
              <a:rPr lang="en-GB" sz="1000" b="1" dirty="0" err="1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Relaxometer</a:t>
            </a: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27" y="5590254"/>
            <a:ext cx="928383" cy="928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Casella di testo 315"/>
          <p:cNvSpPr txBox="1"/>
          <p:nvPr/>
        </p:nvSpPr>
        <p:spPr>
          <a:xfrm>
            <a:off x="1651010" y="6308407"/>
            <a:ext cx="541020" cy="22098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4145280" algn="l"/>
              </a:tabLst>
            </a:pPr>
            <a:r>
              <a:rPr lang="en-GB" sz="10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DSC</a:t>
            </a: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3" name="Gruppo 2"/>
          <p:cNvGrpSpPr/>
          <p:nvPr/>
        </p:nvGrpSpPr>
        <p:grpSpPr>
          <a:xfrm>
            <a:off x="6193433" y="1600621"/>
            <a:ext cx="2574836" cy="4702648"/>
            <a:chOff x="5623555" y="1805695"/>
            <a:chExt cx="2574836" cy="4702648"/>
          </a:xfrm>
        </p:grpSpPr>
        <p:pic>
          <p:nvPicPr>
            <p:cNvPr id="2066" name="Immagine 3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7258" y="1805695"/>
              <a:ext cx="1499047" cy="1126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4" name="Immagine 6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20"/>
            <a:stretch>
              <a:fillRect/>
            </a:stretch>
          </p:blipFill>
          <p:spPr bwMode="auto">
            <a:xfrm>
              <a:off x="6161838" y="3045006"/>
              <a:ext cx="1189038" cy="1277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Casella di testo 316"/>
            <p:cNvSpPr txBox="1"/>
            <p:nvPr/>
          </p:nvSpPr>
          <p:spPr>
            <a:xfrm>
              <a:off x="7332708" y="3584494"/>
              <a:ext cx="541020" cy="43890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tabLst>
                  <a:tab pos="4145280" algn="l"/>
                </a:tabLst>
              </a:pPr>
              <a:r>
                <a:rPr lang="en-GB" sz="1000" b="1" dirty="0" smtClean="0">
                  <a:ln w="5271" cap="flat" cmpd="sng" algn="ctr">
                    <a:solidFill>
                      <a:srgbClr val="4579B8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BED3F9"/>
                      </a:gs>
                      <a:gs pos="9000">
                        <a:srgbClr val="9EC1FF"/>
                      </a:gs>
                      <a:gs pos="50000">
                        <a:srgbClr val="003692"/>
                      </a:gs>
                      <a:gs pos="79000">
                        <a:srgbClr val="9EC1FF"/>
                      </a:gs>
                      <a:gs pos="100000">
                        <a:srgbClr val="BED3F9"/>
                      </a:gs>
                    </a:gsLst>
                    <a:lin ang="5400000" scaled="0"/>
                  </a:gradFill>
                  <a:effectLst/>
                  <a:latin typeface="Calibri"/>
                  <a:ea typeface="Calibri"/>
                  <a:cs typeface="Times New Roman"/>
                </a:rPr>
                <a:t>FESEM</a:t>
              </a:r>
            </a:p>
            <a:p>
              <a:pPr algn="ctr">
                <a:tabLst>
                  <a:tab pos="4145280" algn="l"/>
                </a:tabLst>
              </a:pPr>
              <a:r>
                <a:rPr lang="it-IT" sz="1000" b="1" dirty="0" smtClean="0">
                  <a:ln w="5271" cap="flat" cmpd="sng" algn="ctr">
                    <a:solidFill>
                      <a:srgbClr val="4579B8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BED3F9"/>
                      </a:gs>
                      <a:gs pos="9000">
                        <a:srgbClr val="9EC1FF"/>
                      </a:gs>
                      <a:gs pos="50000">
                        <a:srgbClr val="003692"/>
                      </a:gs>
                      <a:gs pos="79000">
                        <a:srgbClr val="9EC1FF"/>
                      </a:gs>
                      <a:gs pos="100000">
                        <a:srgbClr val="BED3F9"/>
                      </a:gs>
                    </a:gsLst>
                    <a:lin ang="5400000" scaled="0"/>
                  </a:gradFill>
                  <a:latin typeface="Calibri"/>
                  <a:ea typeface="Calibri"/>
                  <a:cs typeface="Times New Roman"/>
                </a:rPr>
                <a:t>EDX</a:t>
              </a:r>
              <a:endParaRPr lang="en-GB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5" name="Casella di testo 318"/>
            <p:cNvSpPr txBox="1"/>
            <p:nvPr/>
          </p:nvSpPr>
          <p:spPr>
            <a:xfrm>
              <a:off x="6939024" y="2298420"/>
              <a:ext cx="787368" cy="22098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tabLst>
                  <a:tab pos="4145280" algn="l"/>
                </a:tabLst>
              </a:pPr>
              <a:r>
                <a:rPr lang="en-GB" sz="1000" b="1" dirty="0" smtClean="0">
                  <a:ln w="5271" cap="flat" cmpd="sng" algn="ctr">
                    <a:solidFill>
                      <a:srgbClr val="4579B8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BED3F9"/>
                      </a:gs>
                      <a:gs pos="9000">
                        <a:srgbClr val="9EC1FF"/>
                      </a:gs>
                      <a:gs pos="50000">
                        <a:srgbClr val="003692"/>
                      </a:gs>
                      <a:gs pos="79000">
                        <a:srgbClr val="9EC1FF"/>
                      </a:gs>
                      <a:gs pos="100000">
                        <a:srgbClr val="BED3F9"/>
                      </a:gs>
                    </a:gsLst>
                    <a:lin ang="5400000" scaled="0"/>
                  </a:gradFill>
                  <a:effectLst/>
                  <a:latin typeface="Calibri"/>
                  <a:ea typeface="Calibri"/>
                  <a:cs typeface="Times New Roman"/>
                </a:rPr>
                <a:t>NMR - </a:t>
              </a:r>
              <a:r>
                <a:rPr lang="en-GB" sz="1000" b="1" dirty="0" err="1" smtClean="0">
                  <a:ln w="5271" cap="flat" cmpd="sng" algn="ctr">
                    <a:solidFill>
                      <a:srgbClr val="4579B8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BED3F9"/>
                      </a:gs>
                      <a:gs pos="9000">
                        <a:srgbClr val="9EC1FF"/>
                      </a:gs>
                      <a:gs pos="50000">
                        <a:srgbClr val="003692"/>
                      </a:gs>
                      <a:gs pos="79000">
                        <a:srgbClr val="9EC1FF"/>
                      </a:gs>
                      <a:gs pos="100000">
                        <a:srgbClr val="BED3F9"/>
                      </a:gs>
                    </a:gsLst>
                    <a:lin ang="5400000" scaled="0"/>
                  </a:gradFill>
                  <a:effectLst/>
                  <a:latin typeface="Calibri"/>
                  <a:ea typeface="Calibri"/>
                  <a:cs typeface="Times New Roman"/>
                </a:rPr>
                <a:t>Cryoprobe</a:t>
              </a:r>
              <a:endParaRPr lang="en-GB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23555" y="4491628"/>
              <a:ext cx="1289573" cy="8597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2" name="Casella di testo 315"/>
            <p:cNvSpPr txBox="1"/>
            <p:nvPr/>
          </p:nvSpPr>
          <p:spPr>
            <a:xfrm>
              <a:off x="6050729" y="5315128"/>
              <a:ext cx="541020" cy="22098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tabLst>
                  <a:tab pos="4145280" algn="l"/>
                </a:tabLst>
              </a:pPr>
              <a:r>
                <a:rPr lang="en-GB" sz="1000" b="1" dirty="0" smtClean="0">
                  <a:ln w="5271" cap="flat" cmpd="sng" algn="ctr">
                    <a:solidFill>
                      <a:srgbClr val="4579B8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BED3F9"/>
                      </a:gs>
                      <a:gs pos="9000">
                        <a:srgbClr val="9EC1FF"/>
                      </a:gs>
                      <a:gs pos="50000">
                        <a:srgbClr val="003692"/>
                      </a:gs>
                      <a:gs pos="79000">
                        <a:srgbClr val="9EC1FF"/>
                      </a:gs>
                      <a:gs pos="100000">
                        <a:srgbClr val="BED3F9"/>
                      </a:gs>
                    </a:gsLst>
                    <a:lin ang="5400000" scaled="0"/>
                  </a:gradFill>
                  <a:effectLst/>
                  <a:latin typeface="Calibri"/>
                  <a:ea typeface="Calibri"/>
                  <a:cs typeface="Times New Roman"/>
                </a:rPr>
                <a:t>DLS</a:t>
              </a:r>
              <a:endParaRPr lang="en-GB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5118062"/>
              <a:ext cx="1250127" cy="11851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Casella di testo 313"/>
            <p:cNvSpPr txBox="1"/>
            <p:nvPr/>
          </p:nvSpPr>
          <p:spPr>
            <a:xfrm>
              <a:off x="7386659" y="6220768"/>
              <a:ext cx="469454" cy="28757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tabLst>
                  <a:tab pos="4145280" algn="l"/>
                </a:tabLst>
              </a:pPr>
              <a:r>
                <a:rPr lang="en-GB" sz="1000" b="1" dirty="0" smtClean="0">
                  <a:ln w="5271" cap="flat" cmpd="sng" algn="ctr">
                    <a:solidFill>
                      <a:srgbClr val="4579B8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BED3F9"/>
                      </a:gs>
                      <a:gs pos="9000">
                        <a:srgbClr val="9EC1FF"/>
                      </a:gs>
                      <a:gs pos="50000">
                        <a:srgbClr val="003692"/>
                      </a:gs>
                      <a:gs pos="79000">
                        <a:srgbClr val="9EC1FF"/>
                      </a:gs>
                      <a:gs pos="100000">
                        <a:srgbClr val="BED3F9"/>
                      </a:gs>
                    </a:gsLst>
                    <a:lin ang="5400000" scaled="0"/>
                  </a:gradFill>
                  <a:effectLst/>
                  <a:latin typeface="Calibri"/>
                  <a:ea typeface="Calibri"/>
                  <a:cs typeface="Times New Roman"/>
                </a:rPr>
                <a:t>AFM</a:t>
              </a:r>
              <a:r>
                <a:rPr lang="en-GB" sz="1100" dirty="0">
                  <a:effectLst/>
                  <a:latin typeface="Calibri"/>
                  <a:ea typeface="Calibri"/>
                  <a:cs typeface="Times New Roman"/>
                </a:rPr>
                <a:t> </a:t>
              </a:r>
            </a:p>
          </p:txBody>
        </p:sp>
      </p:grp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319" y="4015042"/>
            <a:ext cx="1093043" cy="701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" name="Casella di testo 315"/>
          <p:cNvSpPr txBox="1"/>
          <p:nvPr/>
        </p:nvSpPr>
        <p:spPr>
          <a:xfrm>
            <a:off x="4109767" y="4735263"/>
            <a:ext cx="761686" cy="22098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4145280" algn="l"/>
              </a:tabLst>
            </a:pPr>
            <a:r>
              <a:rPr lang="en-GB" sz="10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Calibri"/>
                <a:ea typeface="Calibri"/>
                <a:cs typeface="Times New Roman"/>
              </a:rPr>
              <a:t>PC Cluster </a:t>
            </a: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7" r="45772"/>
          <a:stretch/>
        </p:blipFill>
        <p:spPr bwMode="auto">
          <a:xfrm>
            <a:off x="2818950" y="5374162"/>
            <a:ext cx="1346700" cy="1093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Casella di testo 315"/>
          <p:cNvSpPr txBox="1"/>
          <p:nvPr/>
        </p:nvSpPr>
        <p:spPr>
          <a:xfrm>
            <a:off x="4055877" y="6239827"/>
            <a:ext cx="541020" cy="22098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4145280" algn="l"/>
              </a:tabLst>
            </a:pPr>
            <a:r>
              <a:rPr lang="it-IT" sz="10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  <a:t>IC</a:t>
            </a: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048" name="AutoShape 4" descr="Risultati immagini per xrf olympus delta"/>
          <p:cNvSpPr>
            <a:spLocks noChangeAspect="1" noChangeArrowheads="1"/>
          </p:cNvSpPr>
          <p:nvPr/>
        </p:nvSpPr>
        <p:spPr bwMode="auto">
          <a:xfrm>
            <a:off x="155575" y="-1790700"/>
            <a:ext cx="29718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331034"/>
            <a:ext cx="1165529" cy="105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Casella di testo 315"/>
          <p:cNvSpPr txBox="1"/>
          <p:nvPr/>
        </p:nvSpPr>
        <p:spPr>
          <a:xfrm>
            <a:off x="5724316" y="6197917"/>
            <a:ext cx="541020" cy="22098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4145280" algn="l"/>
              </a:tabLst>
            </a:pPr>
            <a:r>
              <a:rPr lang="it-IT" sz="1000" b="1" dirty="0" smtClean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  <a:t>XRF</a:t>
            </a: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4136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83" y="3923448"/>
            <a:ext cx="3917034" cy="2810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93" y="633482"/>
            <a:ext cx="2316971" cy="1569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196" y="2227391"/>
            <a:ext cx="2527593" cy="177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97" y="2202612"/>
            <a:ext cx="2159255" cy="1820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221" y="83411"/>
            <a:ext cx="2028680" cy="2178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057" y="4868577"/>
            <a:ext cx="3414681" cy="1865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920" y="83411"/>
            <a:ext cx="2843631" cy="3005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ttangolo 10"/>
          <p:cNvSpPr/>
          <p:nvPr/>
        </p:nvSpPr>
        <p:spPr>
          <a:xfrm>
            <a:off x="306597" y="157326"/>
            <a:ext cx="377962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Remediation technologies for As</a:t>
            </a:r>
            <a:endParaRPr lang="en-US" b="1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790" y="2891336"/>
            <a:ext cx="2737213" cy="1918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171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9156</TotalTime>
  <Words>239</Words>
  <Application>Microsoft Office PowerPoint</Application>
  <PresentationFormat>Presentazione su schermo (4:3)</PresentationFormat>
  <Paragraphs>100</Paragraphs>
  <Slides>7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Office Theme</vt:lpstr>
      <vt:lpstr>Presentazione standard di PowerPoint</vt:lpstr>
      <vt:lpstr>- 1985, AQUATER S.P.A., Studio per la progettazione di una discarica di ceneri di pirite in località La Botte. Report.  - 1996, AQUATER S.P.A., Piano di fattibilità per il recupero ambientale di opere minerarie in località Scarlino Scalo. - 1997, ENI AMBIENTE, Progetto di bonifica della piana di Scarlino. Relazione finale. - 1999, NUOVA SOLMINE, Inquadramento geologico, idrogeologico e geotecnico dell’area industriale di Scarlino. Problematiche ambientali dell’area e progetti di bonifica. - 2000, ARPAT, report: Anomalie nei livelli di Arsenico nella Piana di Scarlino: uno studio preliminare. - 2001, AMBIENTE, Bonifica nell’area di Salcicaia in comune.  - 2001, ARPAT, Contributo allo studio delle anomalie da metalli, con particolare riferimento all’arsenico, nei terreni agricoli del comune di Scarlino. - 2002, Baiocchi G., Concentrazioni anomale di Arsenico presente nel suolo della piana di Scarlino.  - 2002, UNISI - Tiezzi E., Concentrazioni anomale di arsenico e altri metalli pesanti presenti nel suolo della Piana di Scarlino: analisi della documentazione tecnico-scientifica.  - 2003, ARPAT-DST/UNIFI – Tanelli G. Studio della dispersione dell'arsenico nella piana di Scarlino  - 2005, ARPAT-DST/UNIFI Tanelli G.: Approfondimento dello studio inerente la diffusione dell’arsenico nel bacino del Fiume Pecora e zone limitrofe  - 2006, ENVIRON - Caratterizzazione integrativa dello stabilimento Syndial di Scarlino (GR) - 2007, ARPAT-DST/UNIFI – Tanelli G. Caratterizzazione geoambientale degli acquiferi e dei sedimenti neogenici della piana di Scarlino  - 2011, UNISI/Provincia GR  - Donati A., Biondi A. - Studio dei traccianti della contaminazione  delle acque di falda della Piana di Scarlino - 2014, ARPAT, Determinazione dei Valori di Fondo Definizione dei Valori di Fondo per alcuni parametri nelle Acque Sotterranee dei Siti in Bonifica della Pianura di Scarlino (2003-2012)   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DEMO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home</dc:creator>
  <cp:lastModifiedBy>Lorenzo Sabatini</cp:lastModifiedBy>
  <cp:revision>113</cp:revision>
  <cp:lastPrinted>2017-04-03T09:53:40Z</cp:lastPrinted>
  <dcterms:created xsi:type="dcterms:W3CDTF">2011-03-01T07:30:01Z</dcterms:created>
  <dcterms:modified xsi:type="dcterms:W3CDTF">2017-04-06T09:33:08Z</dcterms:modified>
</cp:coreProperties>
</file>